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98"/>
  </p:notesMasterIdLst>
  <p:sldIdLst>
    <p:sldId id="256" r:id="rId2"/>
    <p:sldId id="257" r:id="rId3"/>
    <p:sldId id="2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81" r:id="rId24"/>
    <p:sldId id="355" r:id="rId25"/>
    <p:sldId id="282" r:id="rId26"/>
    <p:sldId id="283" r:id="rId27"/>
    <p:sldId id="291" r:id="rId28"/>
    <p:sldId id="334" r:id="rId29"/>
    <p:sldId id="271" r:id="rId30"/>
    <p:sldId id="272" r:id="rId31"/>
    <p:sldId id="277" r:id="rId32"/>
    <p:sldId id="285" r:id="rId33"/>
    <p:sldId id="289" r:id="rId34"/>
    <p:sldId id="288" r:id="rId35"/>
    <p:sldId id="290" r:id="rId36"/>
    <p:sldId id="275" r:id="rId37"/>
    <p:sldId id="278" r:id="rId38"/>
    <p:sldId id="374" r:id="rId39"/>
    <p:sldId id="367" r:id="rId40"/>
    <p:sldId id="296" r:id="rId41"/>
    <p:sldId id="366" r:id="rId42"/>
    <p:sldId id="368" r:id="rId43"/>
    <p:sldId id="369" r:id="rId44"/>
    <p:sldId id="370" r:id="rId45"/>
    <p:sldId id="371" r:id="rId46"/>
    <p:sldId id="373" r:id="rId47"/>
    <p:sldId id="297" r:id="rId48"/>
    <p:sldId id="372" r:id="rId49"/>
    <p:sldId id="273" r:id="rId50"/>
    <p:sldId id="293" r:id="rId51"/>
    <p:sldId id="375" r:id="rId52"/>
    <p:sldId id="274" r:id="rId53"/>
    <p:sldId id="376" r:id="rId54"/>
    <p:sldId id="287" r:id="rId55"/>
    <p:sldId id="377" r:id="rId56"/>
    <p:sldId id="380" r:id="rId57"/>
    <p:sldId id="385" r:id="rId58"/>
    <p:sldId id="386" r:id="rId59"/>
    <p:sldId id="384" r:id="rId60"/>
    <p:sldId id="378" r:id="rId61"/>
    <p:sldId id="300" r:id="rId62"/>
    <p:sldId id="309" r:id="rId63"/>
    <p:sldId id="387" r:id="rId64"/>
    <p:sldId id="311" r:id="rId65"/>
    <p:sldId id="315" r:id="rId66"/>
    <p:sldId id="316" r:id="rId67"/>
    <p:sldId id="317" r:id="rId68"/>
    <p:sldId id="318" r:id="rId69"/>
    <p:sldId id="319" r:id="rId70"/>
    <p:sldId id="314" r:id="rId71"/>
    <p:sldId id="321" r:id="rId72"/>
    <p:sldId id="310" r:id="rId73"/>
    <p:sldId id="312" r:id="rId74"/>
    <p:sldId id="313" r:id="rId75"/>
    <p:sldId id="320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1" r:id="rId85"/>
    <p:sldId id="332" r:id="rId86"/>
    <p:sldId id="348" r:id="rId87"/>
    <p:sldId id="383" r:id="rId88"/>
    <p:sldId id="381" r:id="rId89"/>
    <p:sldId id="330" r:id="rId90"/>
    <p:sldId id="349" r:id="rId91"/>
    <p:sldId id="350" r:id="rId92"/>
    <p:sldId id="352" r:id="rId93"/>
    <p:sldId id="353" r:id="rId94"/>
    <p:sldId id="354" r:id="rId95"/>
    <p:sldId id="389" r:id="rId96"/>
    <p:sldId id="388" r:id="rId9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opics" id="{719E0F33-1B47-D54A-9807-0197335AC7EE}">
          <p14:sldIdLst>
            <p14:sldId id="256"/>
            <p14:sldId id="257"/>
            <p14:sldId id="2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Introduction of the tile technology" id="{F58605BC-F615-FE4C-8FC2-0CF8B83617DC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81"/>
            <p14:sldId id="355"/>
            <p14:sldId id="282"/>
            <p14:sldId id="283"/>
            <p14:sldId id="291"/>
            <p14:sldId id="334"/>
          </p14:sldIdLst>
        </p14:section>
        <p14:section name="Introduction of software and global map" id="{1BDA27D6-8630-8645-B2E1-8D0AF2223C30}">
          <p14:sldIdLst>
            <p14:sldId id="271"/>
            <p14:sldId id="272"/>
            <p14:sldId id="277"/>
            <p14:sldId id="285"/>
            <p14:sldId id="289"/>
            <p14:sldId id="288"/>
            <p14:sldId id="290"/>
            <p14:sldId id="275"/>
            <p14:sldId id="278"/>
          </p14:sldIdLst>
        </p14:section>
        <p14:section name="Vector Tile – 1 Create vector tiles from vector files" id="{3B457CC5-7C6D-5641-ACD9-735B5E411E8F}">
          <p14:sldIdLst/>
        </p14:section>
        <p14:section name="inazo" id="{0B5CD7D2-3520-9048-A165-F7DCAD12DA50}">
          <p14:sldIdLst>
            <p14:sldId id="374"/>
            <p14:sldId id="367"/>
            <p14:sldId id="296"/>
            <p14:sldId id="366"/>
            <p14:sldId id="368"/>
            <p14:sldId id="369"/>
            <p14:sldId id="370"/>
            <p14:sldId id="371"/>
            <p14:sldId id="373"/>
            <p14:sldId id="297"/>
            <p14:sldId id="372"/>
          </p14:sldIdLst>
        </p14:section>
        <p14:section name="create vector tile from vector data" id="{B6D37DB0-D46C-3449-B9F5-93F29B0394D2}">
          <p14:sldIdLst>
            <p14:sldId id="273"/>
            <p14:sldId id="293"/>
            <p14:sldId id="375"/>
            <p14:sldId id="274"/>
            <p14:sldId id="376"/>
            <p14:sldId id="287"/>
            <p14:sldId id="377"/>
            <p14:sldId id="380"/>
            <p14:sldId id="385"/>
            <p14:sldId id="386"/>
            <p14:sldId id="384"/>
            <p14:sldId id="378"/>
            <p14:sldId id="300"/>
            <p14:sldId id="309"/>
            <p14:sldId id="387"/>
            <p14:sldId id="311"/>
            <p14:sldId id="315"/>
            <p14:sldId id="316"/>
            <p14:sldId id="317"/>
            <p14:sldId id="318"/>
            <p14:sldId id="319"/>
            <p14:sldId id="314"/>
            <p14:sldId id="321"/>
            <p14:sldId id="310"/>
            <p14:sldId id="312"/>
            <p14:sldId id="313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2"/>
          </p14:sldIdLst>
        </p14:section>
        <p14:section name="raster tile" id="{2DD97800-7529-BF4D-9588-9480D3FBA241}">
          <p14:sldIdLst/>
        </p14:section>
        <p14:section name="Hosting" id="{12DA2C04-A13F-BB4B-9365-373D278B45E8}">
          <p14:sldIdLst>
            <p14:sldId id="348"/>
            <p14:sldId id="383"/>
            <p14:sldId id="381"/>
            <p14:sldId id="330"/>
            <p14:sldId id="349"/>
            <p14:sldId id="350"/>
            <p14:sldId id="352"/>
            <p14:sldId id="353"/>
            <p14:sldId id="354"/>
            <p14:sldId id="389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47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208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A2481-E61A-B64B-822F-7246F5CD420D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F0714-6029-B14A-B09C-05D3D0998C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15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F0714-6029-B14A-B09C-05D3D0998C1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42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F0714-6029-B14A-B09C-05D3D0998C1D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59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4CEAF867-D2C2-5D40-88A5-F800C3723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 dirty="0"/>
          </a:p>
        </p:txBody>
      </p:sp>
      <p:sp>
        <p:nvSpPr>
          <p:cNvPr id="12" name="フッター プレースホルダー 11">
            <a:extLst>
              <a:ext uri="{FF2B5EF4-FFF2-40B4-BE49-F238E27FC236}">
                <a16:creationId xmlns:a16="http://schemas.microsoft.com/office/drawing/2014/main" id="{E62AB0D4-BA88-0940-A284-B7D93B9D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JICA 2019 Seminar</a:t>
            </a:r>
            <a:endParaRPr lang="ja-JP" altLang="en-US" dirty="0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3E76EE47-3251-5145-85CA-8E125B13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JICA 2019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JICA 2019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JICA 2019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D779C89E-FB01-3742-B542-8046C6C056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ellman/jica_20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a.tile.openstreetmap.org/3/2/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iki.openstreetmap.org/wiki/Slippy_Ma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mellman" TargetMode="External"/><Relationship Id="rId2" Type="http://schemas.openxmlformats.org/officeDocument/2006/relationships/hyperlink" Target="mailto:taro@georepublic.co.j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openmaptiles.org/languag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dnancesurvey.co.uk/business-and-government/products/os-open-zoomstack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mapbox.com/mapbox-gl-js/style-spe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maps.github.io/" TargetMode="External"/><Relationship Id="rId2" Type="http://schemas.openxmlformats.org/officeDocument/2006/relationships/hyperlink" Target="https://github.com/globalma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lobalmaps/projectmanagement/blob/master/REPOS.md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maps/gmlk20" TargetMode="External"/><Relationship Id="rId2" Type="http://schemas.openxmlformats.org/officeDocument/2006/relationships/hyperlink" Target="https://github.com/globalmaps/gmlk1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lobalmaps/specification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erveo.net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globalmaps/gmlk2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dal.org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abs.mapbox.com/maki-icons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pbox/maki.gi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aputnik.github.io/editor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localhost:3000/tile.json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localhost:3000/sprit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pbox.com/mapbox-gl-js/style-spec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pbox.com/mapbox-gl-js/style-spec/#other-func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un-vector-tile-toolkit.github.io/inazo-static/#10.08/41.8966/12.484" TargetMode="External"/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fonts/Klokantech%20Noto%20Sans%20Regular,Klokantech%20Noto%20Sans%20CJK%20Regular/36096-36351.pbf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letsencrypt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oT3FY_CTQc?t=852" TargetMode="External"/><Relationship Id="rId2" Type="http://schemas.openxmlformats.org/officeDocument/2006/relationships/hyperlink" Target="https://speakerdeck.com/smellman/mobile-app-development-with-routing-and-voice-navig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deck.com/smellman/create-tiled-map-using-global-map-2018?slide=7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Create/</a:t>
            </a:r>
            <a:r>
              <a:rPr kumimoji="1" lang="en-US" altLang="ja-JP" dirty="0" err="1"/>
              <a:t>distrubute</a:t>
            </a:r>
            <a:r>
              <a:rPr kumimoji="1" lang="en-US" altLang="ja-JP" dirty="0"/>
              <a:t> vector tile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Taro Matsuzawa</a:t>
            </a:r>
          </a:p>
          <a:p>
            <a:r>
              <a:rPr lang="en-US" altLang="ja-JP" dirty="0"/>
              <a:t>Georepublic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en-US" altLang="ja-JP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JICA 2019 Seminar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ED71B2-1A3E-4C48-8CF8-7674BBC59368}"/>
              </a:ext>
            </a:extLst>
          </p:cNvPr>
          <p:cNvSpPr txBox="1"/>
          <p:nvPr/>
        </p:nvSpPr>
        <p:spPr>
          <a:xfrm>
            <a:off x="2575034" y="4939862"/>
            <a:ext cx="41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https://github.com/smellman/jica</a:t>
            </a:r>
            <a:r>
              <a:rPr kumimoji="1" lang="en-US" altLang="ja-JP">
                <a:hlinkClick r:id="rId3"/>
              </a:rPr>
              <a:t>_2019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896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0481DA-ECEB-B64B-8C96-A4E2863A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images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8A9025-2BDF-FF4D-83C9-D1F11D433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`</a:t>
            </a:r>
            <a:r>
              <a:rPr kumimoji="1" lang="en-US" altLang="ja-JP" dirty="0" err="1"/>
              <a:t>unvt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rasv</a:t>
            </a:r>
            <a:r>
              <a:rPr kumimoji="1" lang="en-US" altLang="ja-JP" dirty="0"/>
              <a:t>`</a:t>
            </a:r>
          </a:p>
          <a:p>
            <a:pPr lvl="1"/>
            <a:r>
              <a:rPr kumimoji="1" lang="en-US" altLang="ja-JP" dirty="0"/>
              <a:t>Basic image</a:t>
            </a:r>
            <a:r>
              <a:rPr lang="en-US" altLang="ja-JP" dirty="0"/>
              <a:t> includes some software.</a:t>
            </a:r>
          </a:p>
          <a:p>
            <a:r>
              <a:rPr kumimoji="1" lang="en-US" altLang="ja-JP" dirty="0"/>
              <a:t>`</a:t>
            </a:r>
            <a:r>
              <a:rPr kumimoji="1" lang="en-US" altLang="ja-JP" dirty="0" err="1"/>
              <a:t>unvt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ango</a:t>
            </a:r>
            <a:r>
              <a:rPr kumimoji="1" lang="en-US" altLang="ja-JP" dirty="0"/>
              <a:t>`</a:t>
            </a:r>
          </a:p>
          <a:p>
            <a:pPr lvl="1"/>
            <a:r>
              <a:rPr kumimoji="1" lang="en-US" altLang="ja-JP" dirty="0"/>
              <a:t>Extra image for </a:t>
            </a:r>
            <a:r>
              <a:rPr lang="en-US" altLang="ja-JP" dirty="0"/>
              <a:t>FOSS4G 2019 Niigata Hands on.</a:t>
            </a:r>
          </a:p>
          <a:p>
            <a:r>
              <a:rPr lang="en-US" altLang="ja-JP" dirty="0"/>
              <a:t>`</a:t>
            </a:r>
            <a:r>
              <a:rPr lang="en-US" altLang="ja-JP" dirty="0" err="1"/>
              <a:t>unvt</a:t>
            </a:r>
            <a:r>
              <a:rPr lang="en-US" altLang="ja-JP" dirty="0"/>
              <a:t>/</a:t>
            </a:r>
            <a:r>
              <a:rPr lang="en-US" altLang="ja-JP" dirty="0" err="1"/>
              <a:t>inazo</a:t>
            </a:r>
            <a:r>
              <a:rPr lang="en-US" altLang="ja-JP" dirty="0"/>
              <a:t>`</a:t>
            </a:r>
          </a:p>
          <a:p>
            <a:pPr lvl="1"/>
            <a:r>
              <a:rPr lang="en-US" altLang="ja-JP" dirty="0"/>
              <a:t>Extra image for JICA 2019 Seminar.</a:t>
            </a:r>
          </a:p>
          <a:p>
            <a:pPr lvl="2"/>
            <a:r>
              <a:rPr lang="en-US" altLang="ja-JP" dirty="0"/>
              <a:t>Includes hosting program and Euro data from Global map project.</a:t>
            </a:r>
          </a:p>
          <a:p>
            <a:pPr lvl="1"/>
            <a:r>
              <a:rPr lang="en-US" altLang="ja-JP" dirty="0"/>
              <a:t>This presentation use this image.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B171A3-4D2D-DB45-A54E-849E5720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A36A55-F1EC-3144-8C23-458754D2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4CA451-0FB3-F84D-BC79-ED0139008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0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1814046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Introduction of the tile technology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567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Tile technology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628650" y="1825625"/>
            <a:ext cx="8080452" cy="4351338"/>
          </a:xfrm>
        </p:spPr>
        <p:txBody>
          <a:bodyPr/>
          <a:lstStyle/>
          <a:p>
            <a:r>
              <a:rPr kumimoji="1" lang="en-US" altLang="ja-JP" dirty="0"/>
              <a:t>Provide map images or data over the internet.</a:t>
            </a:r>
          </a:p>
          <a:p>
            <a:pPr lvl="1"/>
            <a:r>
              <a:rPr lang="en-US" altLang="ja-JP" dirty="0"/>
              <a:t>Map images are separated as tile.</a:t>
            </a:r>
          </a:p>
          <a:p>
            <a:pPr lvl="1"/>
            <a:r>
              <a:rPr kumimoji="1" lang="en-US" altLang="ja-JP" dirty="0"/>
              <a:t>Zoom Level 0 = World</a:t>
            </a:r>
          </a:p>
          <a:p>
            <a:pPr lvl="1"/>
            <a:r>
              <a:rPr lang="en-US" altLang="ja-JP" dirty="0"/>
              <a:t>Each zoom level doubles in the dimensions.</a:t>
            </a:r>
          </a:p>
          <a:p>
            <a:pPr lvl="1"/>
            <a:r>
              <a:rPr kumimoji="1" lang="en-US" altLang="ja-JP" dirty="0"/>
              <a:t>Too many tiles use “Web Mercator projection”.</a:t>
            </a:r>
          </a:p>
          <a:p>
            <a:r>
              <a:rPr lang="en-US" altLang="ja-JP" dirty="0"/>
              <a:t>Structure of tile is useful to web.</a:t>
            </a:r>
          </a:p>
          <a:p>
            <a:pPr lvl="1"/>
            <a:r>
              <a:rPr kumimoji="1" lang="en-US" altLang="ja-JP" dirty="0"/>
              <a:t>Scroll, zoom up/down with AJAX request.</a:t>
            </a:r>
          </a:p>
          <a:p>
            <a:r>
              <a:rPr kumimoji="1" lang="en-US" altLang="ja-JP" dirty="0"/>
              <a:t>Tile become known for Google Maps.</a:t>
            </a:r>
          </a:p>
          <a:p>
            <a:pPr lvl="1"/>
            <a:r>
              <a:rPr kumimoji="1" lang="en-US" altLang="ja-JP" dirty="0"/>
              <a:t>Tile has existed from the late 1990s.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1026" name="Picture 2" descr="ttps://a.tile.openstreetmap.org/0/0/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312" y="40577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816962" y="5966575"/>
            <a:ext cx="3339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350" dirty="0"/>
              <a:t>https://</a:t>
            </a:r>
            <a:r>
              <a:rPr lang="en-US" altLang="ja-JP" sz="1350" dirty="0" err="1"/>
              <a:t>a.tile.openstreetmap.org</a:t>
            </a:r>
            <a:r>
              <a:rPr lang="en-US" altLang="ja-JP" sz="1350" dirty="0"/>
              <a:t>/0/0/0.png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077185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Zoom level 0 : 1 file</a:t>
            </a:r>
          </a:p>
          <a:p>
            <a:r>
              <a:rPr lang="en-US" altLang="ja-JP" dirty="0"/>
              <a:t>Zoom level 1 : 2 x 2 = 4 files</a:t>
            </a:r>
          </a:p>
          <a:p>
            <a:r>
              <a:rPr lang="en-US" altLang="ja-JP" dirty="0"/>
              <a:t>Zoom level 2 : 4 x 4 = 16 files</a:t>
            </a:r>
          </a:p>
          <a:p>
            <a:pPr marL="0" indent="0">
              <a:buNone/>
            </a:pPr>
            <a:r>
              <a:rPr lang="en-US" altLang="ja-JP" dirty="0"/>
              <a:t>    …</a:t>
            </a:r>
          </a:p>
          <a:p>
            <a:r>
              <a:rPr lang="en-US" altLang="ja-JP" dirty="0"/>
              <a:t>Zoom level 18 </a:t>
            </a:r>
            <a:br>
              <a:rPr lang="en-US" altLang="ja-JP" dirty="0"/>
            </a:br>
            <a:r>
              <a:rPr lang="en-US" altLang="ja-JP" dirty="0"/>
              <a:t>262,144 x 262,144</a:t>
            </a:r>
            <a:br>
              <a:rPr lang="en-US" altLang="ja-JP" dirty="0"/>
            </a:br>
            <a:r>
              <a:rPr lang="en-US" altLang="ja-JP" dirty="0"/>
              <a:t>= 68,719,476,736 files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 descr="スクリーンショット 2014-10-1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76" y="3367282"/>
            <a:ext cx="3416147" cy="207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74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Request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Many service use REST API (GET).</a:t>
            </a:r>
          </a:p>
          <a:p>
            <a:pPr lvl="1"/>
            <a:r>
              <a:rPr lang="en-US" altLang="ja-JP" dirty="0"/>
              <a:t>https://…/Z/X/</a:t>
            </a:r>
            <a:r>
              <a:rPr lang="en-US" altLang="ja-JP" dirty="0" err="1"/>
              <a:t>Y.Format</a:t>
            </a:r>
            <a:endParaRPr lang="en-US" altLang="ja-JP" dirty="0"/>
          </a:p>
          <a:p>
            <a:pPr lvl="1"/>
            <a:r>
              <a:rPr lang="en-US" altLang="ja-JP" dirty="0"/>
              <a:t>Z = Zoom Level</a:t>
            </a:r>
          </a:p>
          <a:p>
            <a:pPr lvl="1"/>
            <a:r>
              <a:rPr lang="en-US" altLang="ja-JP" dirty="0"/>
              <a:t>X = X coordinate</a:t>
            </a:r>
          </a:p>
          <a:p>
            <a:pPr lvl="1"/>
            <a:r>
              <a:rPr lang="en-US" altLang="ja-JP" dirty="0"/>
              <a:t>Y = Y coordinate</a:t>
            </a:r>
          </a:p>
          <a:p>
            <a:pPr lvl="1"/>
            <a:r>
              <a:rPr lang="en-US" altLang="ja-JP" dirty="0"/>
              <a:t>Format</a:t>
            </a:r>
          </a:p>
          <a:p>
            <a:pPr lvl="2"/>
            <a:r>
              <a:rPr lang="en-US" altLang="ja-JP" dirty="0"/>
              <a:t>Raster image format (</a:t>
            </a:r>
            <a:r>
              <a:rPr lang="en-US" altLang="ja-JP" dirty="0" err="1"/>
              <a:t>png</a:t>
            </a:r>
            <a:r>
              <a:rPr lang="en-US" altLang="ja-JP" dirty="0"/>
              <a:t>, jpg, </a:t>
            </a:r>
            <a:r>
              <a:rPr lang="en-US" altLang="ja-JP" dirty="0" err="1"/>
              <a:t>webp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Vector data format (</a:t>
            </a:r>
            <a:r>
              <a:rPr lang="en-US" altLang="ja-JP" dirty="0" err="1"/>
              <a:t>pbf</a:t>
            </a:r>
            <a:r>
              <a:rPr lang="en-US" altLang="ja-JP" dirty="0"/>
              <a:t>, </a:t>
            </a:r>
            <a:r>
              <a:rPr lang="en-US" altLang="ja-JP" dirty="0" err="1"/>
              <a:t>mvt</a:t>
            </a:r>
            <a:r>
              <a:rPr lang="en-US" altLang="ja-JP" dirty="0"/>
              <a:t>)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368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Request example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http://a.tile.openstreetmap.org/3/2/4.png</a:t>
            </a:r>
            <a:endParaRPr lang="en-US" altLang="ja-JP" dirty="0"/>
          </a:p>
          <a:p>
            <a:pPr lvl="1"/>
            <a:r>
              <a:rPr lang="en-US" altLang="ja-JP" dirty="0"/>
              <a:t>Zoom=3, X=2, Y=4, format=PNG</a:t>
            </a:r>
          </a:p>
          <a:p>
            <a:pPr lvl="1"/>
            <a:r>
              <a:rPr lang="en-US" altLang="ja-JP" dirty="0"/>
              <a:t>X and Y coordinates start with 0. 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2050" name="Picture 2" descr="ttp://a.tile.openstreetmap.org/3/2/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23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request_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4" y="3429000"/>
            <a:ext cx="2438400" cy="243840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3702686" y="4335966"/>
            <a:ext cx="1605775" cy="624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6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Web </a:t>
            </a:r>
            <a:r>
              <a:rPr lang="en-US" altLang="ja-JP" dirty="0"/>
              <a:t>Mercator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4166374" cy="4351338"/>
          </a:xfrm>
        </p:spPr>
        <p:txBody>
          <a:bodyPr/>
          <a:lstStyle/>
          <a:p>
            <a:r>
              <a:rPr lang="en-US" altLang="ja-JP" dirty="0"/>
              <a:t>Cut off coverage at 85.051129° north and south.</a:t>
            </a:r>
          </a:p>
          <a:p>
            <a:r>
              <a:rPr lang="en-US" altLang="ja-JP" dirty="0"/>
              <a:t>EPSG:3857</a:t>
            </a:r>
          </a:p>
          <a:p>
            <a:pPr lvl="1"/>
            <a:r>
              <a:rPr lang="en-US" altLang="ja-JP" dirty="0"/>
              <a:t>Famous as “OpenLayers:900913” (Google)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7" name="Picture 2" descr="ttps://a.tile.openstreetmap.org/0/0/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39390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6115050" y="2676293"/>
            <a:ext cx="162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85.051129</a:t>
            </a:r>
            <a:r>
              <a:rPr lang="en-US" altLang="ja-JP" dirty="0"/>
              <a:t>°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15050" y="5570987"/>
            <a:ext cx="162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-</a:t>
            </a:r>
            <a:r>
              <a:rPr kumimoji="1" lang="en-US" altLang="ja-JP" dirty="0"/>
              <a:t>85.051129</a:t>
            </a:r>
            <a:r>
              <a:rPr lang="en-US" altLang="ja-JP" dirty="0"/>
              <a:t>°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6926998" y="3067927"/>
            <a:ext cx="445352" cy="3482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926998" y="5245008"/>
            <a:ext cx="445352" cy="3482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8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Specification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Two tile service specifications</a:t>
            </a:r>
          </a:p>
          <a:p>
            <a:pPr lvl="1"/>
            <a:r>
              <a:rPr lang="en-US" altLang="ja-JP" dirty="0"/>
              <a:t>Tile Map Service (TMS)</a:t>
            </a:r>
          </a:p>
          <a:p>
            <a:pPr lvl="1"/>
            <a:r>
              <a:rPr lang="en-US" altLang="ja-JP" dirty="0"/>
              <a:t>Web Map Tile Service (WMTS)</a:t>
            </a:r>
          </a:p>
          <a:p>
            <a:r>
              <a:rPr lang="en-US" altLang="ja-JP" dirty="0"/>
              <a:t>TMS is simple than WMTS.</a:t>
            </a:r>
          </a:p>
          <a:p>
            <a:r>
              <a:rPr lang="en-US" altLang="ja-JP" dirty="0"/>
              <a:t>TMS’s X Y coordinate is started from bottom left.</a:t>
            </a:r>
          </a:p>
          <a:p>
            <a:pPr lvl="1"/>
            <a:r>
              <a:rPr lang="en-US" altLang="ja-JP" dirty="0"/>
              <a:t>Same as Cartesian coordinate system.</a:t>
            </a:r>
          </a:p>
          <a:p>
            <a:r>
              <a:rPr kumimoji="1" lang="en-US" altLang="ja-JP" dirty="0"/>
              <a:t>WMTS‘s X Y coordinate is started from top left.</a:t>
            </a:r>
          </a:p>
          <a:p>
            <a:pPr lvl="1"/>
            <a:r>
              <a:rPr lang="en-US" altLang="ja-JP" dirty="0"/>
              <a:t>Same as Coordinate system for 2D computer graphics.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123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Difference between TMS and WMTS</a:t>
            </a:r>
            <a:endParaRPr kumimoji="1" lang="ja-JP" altLang="en-US" dirty="0"/>
          </a:p>
        </p:txBody>
      </p:sp>
      <p:pic>
        <p:nvPicPr>
          <p:cNvPr id="7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rcRect t="806" b="806"/>
          <a:stretch>
            <a:fillRect/>
          </a:stretch>
        </p:blipFill>
        <p:spPr>
          <a:xfrm>
            <a:off x="333879" y="1720866"/>
            <a:ext cx="3741738" cy="382428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 descr="スクリーンショット 2014-10-17 3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73" y="2111376"/>
            <a:ext cx="4432361" cy="291492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792153" y="5766086"/>
            <a:ext cx="8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TMS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33157" y="5754029"/>
            <a:ext cx="9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WMTS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2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Y </a:t>
            </a:r>
            <a:r>
              <a:rPr lang="en-US" altLang="ja-JP" dirty="0"/>
              <a:t>coordinate flipped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OpenStreetMap</a:t>
            </a:r>
            <a:r>
              <a:rPr lang="en-US" altLang="ja-JP" dirty="0"/>
              <a:t> use TMS like protocol but The Y coordinates are numbered from top left.</a:t>
            </a:r>
          </a:p>
          <a:p>
            <a:pPr lvl="1"/>
            <a:r>
              <a:rPr lang="en-US" altLang="ja-JP" dirty="0"/>
              <a:t>If take no thought of meta data, Y coordinate flipped TMS equals WMTS.</a:t>
            </a:r>
          </a:p>
          <a:p>
            <a:pPr lvl="1"/>
            <a:r>
              <a:rPr lang="en-US" altLang="ja-JP" dirty="0"/>
              <a:t>GSI Map use this rule too.</a:t>
            </a:r>
          </a:p>
          <a:p>
            <a:pPr lvl="1"/>
            <a:r>
              <a:rPr lang="en-US" altLang="ja-JP" dirty="0" err="1"/>
              <a:t>OpenStreetMap</a:t>
            </a:r>
            <a:r>
              <a:rPr lang="en-US" altLang="ja-JP" dirty="0"/>
              <a:t> call “</a:t>
            </a:r>
            <a:r>
              <a:rPr lang="en-US" altLang="ja-JP" dirty="0" err="1">
                <a:hlinkClick r:id="rId2"/>
              </a:rPr>
              <a:t>Slippy</a:t>
            </a:r>
            <a:r>
              <a:rPr lang="en-US" altLang="ja-JP" dirty="0">
                <a:hlinkClick r:id="rId2"/>
              </a:rPr>
              <a:t> Map</a:t>
            </a:r>
            <a:r>
              <a:rPr lang="en-US" altLang="ja-JP" dirty="0"/>
              <a:t>”</a:t>
            </a:r>
          </a:p>
          <a:p>
            <a:pPr lvl="1"/>
            <a:r>
              <a:rPr lang="en-US" altLang="ja-JP" dirty="0"/>
              <a:t>We call </a:t>
            </a:r>
            <a:r>
              <a:rPr lang="en-US" altLang="ja-JP" dirty="0" err="1">
                <a:solidFill>
                  <a:srgbClr val="FF0000"/>
                </a:solidFill>
              </a:rPr>
              <a:t>zxy</a:t>
            </a:r>
            <a:r>
              <a:rPr lang="en-US" altLang="ja-JP" dirty="0">
                <a:solidFill>
                  <a:srgbClr val="FF0000"/>
                </a:solidFill>
              </a:rPr>
              <a:t> tile</a:t>
            </a:r>
          </a:p>
          <a:p>
            <a:pPr lvl="2"/>
            <a:r>
              <a:rPr lang="en-US" altLang="ja-JP" dirty="0">
                <a:solidFill>
                  <a:srgbClr val="FF0000"/>
                </a:solidFill>
              </a:rPr>
              <a:t>{z}/{x}/{y}.</a:t>
            </a:r>
            <a:r>
              <a:rPr lang="en-US" altLang="ja-JP" dirty="0" err="1">
                <a:solidFill>
                  <a:srgbClr val="FF0000"/>
                </a:solidFill>
              </a:rPr>
              <a:t>png</a:t>
            </a:r>
            <a:endParaRPr lang="en-US" altLang="ja-JP" dirty="0">
              <a:solidFill>
                <a:srgbClr val="FF0000"/>
              </a:solidFill>
            </a:endParaRPr>
          </a:p>
          <a:p>
            <a:pPr lvl="2"/>
            <a:r>
              <a:rPr lang="en-US" altLang="ja-JP" dirty="0">
                <a:solidFill>
                  <a:srgbClr val="FF0000"/>
                </a:solidFill>
              </a:rPr>
              <a:t>Also call xyz tile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87" y="4083680"/>
            <a:ext cx="4785763" cy="26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Self-Introduction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Senior Developer of Georepublic</a:t>
            </a:r>
            <a:endParaRPr lang="en-US" altLang="ja-JP" dirty="0"/>
          </a:p>
          <a:p>
            <a:pPr lvl="1"/>
            <a:r>
              <a:rPr kumimoji="1" lang="en-US" altLang="ja-JP" dirty="0"/>
              <a:t>Programming: Python, Ruby, JavaScript, Java, and others</a:t>
            </a:r>
          </a:p>
          <a:p>
            <a:pPr lvl="1"/>
            <a:r>
              <a:rPr lang="en-US" altLang="ja-JP" dirty="0"/>
              <a:t>Computer skill: UNIX and Linux, Networking(L1 to L7), Virtual Machine (</a:t>
            </a:r>
            <a:r>
              <a:rPr lang="en-US" altLang="ja-JP" dirty="0" err="1"/>
              <a:t>VirtualBox</a:t>
            </a:r>
            <a:r>
              <a:rPr lang="en-US" altLang="ja-JP" dirty="0"/>
              <a:t>, KVM, Docker) </a:t>
            </a:r>
          </a:p>
          <a:p>
            <a:pPr lvl="1"/>
            <a:r>
              <a:rPr lang="en-US" altLang="ja-JP" dirty="0"/>
              <a:t>GIS skill: Data processing, Tile</a:t>
            </a:r>
          </a:p>
          <a:p>
            <a:r>
              <a:rPr lang="en-US" altLang="ja-JP" dirty="0"/>
              <a:t>Computer community:</a:t>
            </a:r>
          </a:p>
          <a:p>
            <a:pPr lvl="1"/>
            <a:r>
              <a:rPr lang="en-US" altLang="ja-JP" dirty="0" err="1"/>
              <a:t>OSGeo.JP</a:t>
            </a:r>
            <a:endParaRPr lang="en-US" altLang="ja-JP" dirty="0"/>
          </a:p>
          <a:p>
            <a:pPr lvl="1"/>
            <a:r>
              <a:rPr kumimoji="1" lang="en-US" altLang="ja-JP" dirty="0" err="1"/>
              <a:t>OpenStreetMap</a:t>
            </a:r>
            <a:r>
              <a:rPr kumimoji="1" lang="en-US" altLang="ja-JP" dirty="0"/>
              <a:t> Foundation Japan</a:t>
            </a:r>
          </a:p>
          <a:p>
            <a:pPr lvl="1"/>
            <a:r>
              <a:rPr lang="en-US" altLang="ja-JP" dirty="0"/>
              <a:t>Japan Unix Society</a:t>
            </a:r>
          </a:p>
          <a:p>
            <a:pPr lvl="1"/>
            <a:r>
              <a:rPr lang="en-US" altLang="ja-JP" dirty="0"/>
              <a:t>Mozilla community in Japan</a:t>
            </a:r>
          </a:p>
          <a:p>
            <a:r>
              <a:rPr kumimoji="1" lang="en-US" altLang="ja-JP" dirty="0"/>
              <a:t>Contact: </a:t>
            </a:r>
            <a:r>
              <a:rPr kumimoji="1" lang="en-US" altLang="ja-JP" dirty="0">
                <a:hlinkClick r:id="rId2"/>
              </a:rPr>
              <a:t>taro@georepublic.co.jp</a:t>
            </a:r>
            <a:r>
              <a:rPr kumimoji="1" lang="en-US" altLang="ja-JP" dirty="0"/>
              <a:t> or </a:t>
            </a:r>
            <a:r>
              <a:rPr kumimoji="1" lang="en-US" altLang="ja-JP" dirty="0">
                <a:hlinkClick r:id="rId3"/>
              </a:rPr>
              <a:t>@smellman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ZXY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De facto standard of tile.</a:t>
            </a:r>
          </a:p>
          <a:p>
            <a:pPr lvl="1"/>
            <a:r>
              <a:rPr lang="en-US" altLang="ja-JP" dirty="0"/>
              <a:t>Web Mercator</a:t>
            </a:r>
          </a:p>
          <a:p>
            <a:pPr lvl="1"/>
            <a:r>
              <a:rPr lang="en-US" altLang="ja-JP" dirty="0"/>
              <a:t>Y coordinate flipped TMS</a:t>
            </a:r>
          </a:p>
          <a:p>
            <a:pPr lvl="1"/>
            <a:r>
              <a:rPr lang="en-US" altLang="ja-JP" dirty="0"/>
              <a:t>Provide REST API</a:t>
            </a:r>
          </a:p>
          <a:p>
            <a:pPr lvl="2"/>
            <a:r>
              <a:rPr lang="en-US" altLang="ja-JP" dirty="0"/>
              <a:t>{z}/{x}/{y}.{format}</a:t>
            </a:r>
          </a:p>
          <a:p>
            <a:pPr lvl="1"/>
            <a:r>
              <a:rPr lang="en-US" altLang="ja-JP" dirty="0"/>
              <a:t>Anyone provide “Specification”</a:t>
            </a:r>
          </a:p>
          <a:p>
            <a:r>
              <a:rPr lang="en-US" altLang="ja-JP" dirty="0"/>
              <a:t>Too many libraries supports ZXY Tile.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07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Raster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5314950" cy="4351338"/>
          </a:xfrm>
        </p:spPr>
        <p:txBody>
          <a:bodyPr/>
          <a:lstStyle/>
          <a:p>
            <a:r>
              <a:rPr lang="en-US" altLang="ja-JP" dirty="0"/>
              <a:t>P</a:t>
            </a:r>
            <a:r>
              <a:rPr kumimoji="1" lang="en-US" altLang="ja-JP" dirty="0"/>
              <a:t>rovides “rendered image”.</a:t>
            </a:r>
          </a:p>
          <a:p>
            <a:pPr lvl="1"/>
            <a:r>
              <a:rPr kumimoji="1" lang="en-US" altLang="ja-JP" dirty="0"/>
              <a:t>The image doesn’t have ”data”.</a:t>
            </a:r>
          </a:p>
          <a:p>
            <a:pPr lvl="1"/>
            <a:r>
              <a:rPr lang="en-US" altLang="ja-JP" dirty="0"/>
              <a:t>Focus to visualization.</a:t>
            </a:r>
          </a:p>
          <a:p>
            <a:pPr lvl="1"/>
            <a:r>
              <a:rPr kumimoji="1" lang="en-US" altLang="ja-JP" dirty="0"/>
              <a:t>Enable to scroll and zoom up/down.</a:t>
            </a:r>
          </a:p>
          <a:p>
            <a:r>
              <a:rPr lang="en-US" altLang="ja-JP" dirty="0"/>
              <a:t>GSI provides tile of “digital elevation model” as PNG format.</a:t>
            </a:r>
          </a:p>
          <a:p>
            <a:pPr lvl="1"/>
            <a:r>
              <a:rPr lang="en-US" altLang="ja-JP" dirty="0"/>
              <a:t>The elevation value obtainable by calculating with RGB values.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522100"/>
            <a:ext cx="2686050" cy="17263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928760"/>
            <a:ext cx="2706558" cy="173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41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Vector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58293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Provides “Vector data”.</a:t>
            </a:r>
          </a:p>
          <a:p>
            <a:pPr lvl="1"/>
            <a:r>
              <a:rPr kumimoji="1" lang="en-US" altLang="ja-JP" dirty="0"/>
              <a:t>Each tile contains “Vector data”</a:t>
            </a:r>
          </a:p>
          <a:p>
            <a:pPr lvl="2"/>
            <a:r>
              <a:rPr lang="en-US" altLang="ja-JP" dirty="0"/>
              <a:t>The tile like a data container.</a:t>
            </a:r>
          </a:p>
          <a:p>
            <a:r>
              <a:rPr kumimoji="1" lang="en-US" altLang="ja-JP" dirty="0"/>
              <a:t>Vector tile doesn’t have style.</a:t>
            </a:r>
          </a:p>
          <a:p>
            <a:pPr lvl="1"/>
            <a:r>
              <a:rPr lang="en-US" altLang="ja-JP" dirty="0"/>
              <a:t>Client render image with style settings.</a:t>
            </a:r>
          </a:p>
          <a:p>
            <a:pPr lvl="2"/>
            <a:r>
              <a:rPr lang="en-US" altLang="ja-JP" dirty="0"/>
              <a:t>Easy to rotation and bearing.</a:t>
            </a:r>
          </a:p>
          <a:p>
            <a:pPr lvl="2"/>
            <a:r>
              <a:rPr lang="en-US" altLang="ja-JP" dirty="0"/>
              <a:t>Supports 3D view.</a:t>
            </a:r>
          </a:p>
          <a:p>
            <a:pPr lvl="1"/>
            <a:r>
              <a:rPr lang="en-US" altLang="ja-JP" dirty="0"/>
              <a:t>Also vector tile use only provide data. </a:t>
            </a:r>
          </a:p>
          <a:p>
            <a:r>
              <a:rPr lang="en-US" altLang="ja-JP" dirty="0"/>
              <a:t>Programmable</a:t>
            </a:r>
          </a:p>
          <a:p>
            <a:pPr lvl="1"/>
            <a:r>
              <a:rPr lang="en-US" altLang="ja-JP" dirty="0"/>
              <a:t>Client can modify styles.</a:t>
            </a:r>
          </a:p>
          <a:p>
            <a:pPr lvl="2"/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89" y="2117706"/>
            <a:ext cx="3095509" cy="37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79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Vector Tile example </a:t>
            </a:r>
            <a:r>
              <a:rPr lang="mr-IN" altLang="ja-JP" dirty="0"/>
              <a:t>–</a:t>
            </a:r>
            <a:r>
              <a:rPr lang="en-US" altLang="ja-JP" dirty="0"/>
              <a:t> Multilingual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18437" y="580978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openmaptiles.org</a:t>
            </a:r>
            <a:r>
              <a:rPr lang="en-US" altLang="ja-JP" dirty="0">
                <a:hlinkClick r:id="rId2"/>
              </a:rPr>
              <a:t>/languages/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6" y="1911692"/>
            <a:ext cx="4638907" cy="298154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04" y="2607238"/>
            <a:ext cx="4772722" cy="30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8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859273-1190-5C42-AF95-A48850DB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Vector Tile example – Ordnance Survey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09DBB6-F89E-9149-B9BC-1DBECA95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A679F1-4728-0C41-B4BD-3287DFA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72FE3-A56C-DE46-BF2A-D5E9A27F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0065B06-5FB0-5641-BAF6-A0214B08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43476"/>
            <a:ext cx="6457950" cy="4549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E07401D-B644-CD48-B529-CDFD893D83D0}"/>
              </a:ext>
            </a:extLst>
          </p:cNvPr>
          <p:cNvSpPr/>
          <p:nvPr/>
        </p:nvSpPr>
        <p:spPr>
          <a:xfrm>
            <a:off x="457199" y="5798146"/>
            <a:ext cx="8245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hlinkClick r:id="rId3"/>
              </a:rPr>
              <a:t>https://www.ordnancesurvey.co.uk/business-and-government/products/os-open-zoomstack.html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0384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Vector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Vector Tile specification by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Inc.</a:t>
            </a:r>
          </a:p>
          <a:p>
            <a:pPr lvl="1"/>
            <a:r>
              <a:rPr lang="en-US" altLang="ja-JP" dirty="0"/>
              <a:t>De facto standard of Vector Tile in current.</a:t>
            </a:r>
          </a:p>
          <a:p>
            <a:r>
              <a:rPr lang="en-US" altLang="ja-JP" dirty="0"/>
              <a:t>Specification</a:t>
            </a:r>
          </a:p>
          <a:p>
            <a:pPr lvl="1"/>
            <a:r>
              <a:rPr lang="en-US" altLang="ja-JP" dirty="0"/>
              <a:t>A tile encoded by Google’s Protocol Buffer format.</a:t>
            </a:r>
          </a:p>
          <a:p>
            <a:pPr lvl="1"/>
            <a:r>
              <a:rPr lang="en-US" altLang="ja-JP" dirty="0"/>
              <a:t>Designed with Web Mercator.</a:t>
            </a:r>
          </a:p>
          <a:p>
            <a:pPr lvl="1"/>
            <a:r>
              <a:rPr lang="en-US" altLang="ja-JP" dirty="0"/>
              <a:t>Supports Layers and Features.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372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GL ecosystem and Style Specification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Mapbox</a:t>
            </a:r>
            <a:r>
              <a:rPr lang="en-US" altLang="ja-JP" dirty="0"/>
              <a:t> GL ecosystem</a:t>
            </a:r>
          </a:p>
          <a:p>
            <a:pPr lvl="1"/>
            <a:r>
              <a:rPr lang="en-US" altLang="ja-JP" dirty="0" err="1"/>
              <a:t>Mapbox</a:t>
            </a:r>
            <a:r>
              <a:rPr lang="en-US" altLang="ja-JP" dirty="0"/>
              <a:t> provides </a:t>
            </a:r>
            <a:r>
              <a:rPr lang="en-US" altLang="ja-JP" dirty="0" err="1"/>
              <a:t>Mapbox</a:t>
            </a:r>
            <a:r>
              <a:rPr lang="en-US" altLang="ja-JP" dirty="0"/>
              <a:t> GL JS(Web), </a:t>
            </a:r>
            <a:r>
              <a:rPr lang="en-US" altLang="ja-JP" dirty="0" err="1"/>
              <a:t>Mapbox</a:t>
            </a:r>
            <a:r>
              <a:rPr lang="en-US" altLang="ja-JP" dirty="0"/>
              <a:t> GL Native(Smartphone and Desktop application) and too many convert tools.</a:t>
            </a:r>
            <a:endParaRPr kumimoji="1" lang="en-US" altLang="ja-JP" dirty="0"/>
          </a:p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provides specification of styling.</a:t>
            </a:r>
          </a:p>
          <a:p>
            <a:pPr lvl="1"/>
            <a:r>
              <a:rPr lang="en-US" altLang="ja-JP" dirty="0">
                <a:hlinkClick r:id="rId2"/>
              </a:rPr>
              <a:t>https://www.mapbox.com/mapbox-gl-js/style-spec/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4643091" y="4192153"/>
            <a:ext cx="2698593" cy="2529323"/>
            <a:chOff x="4797244" y="4393798"/>
            <a:chExt cx="2105359" cy="2105359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61903" y="4626864"/>
              <a:ext cx="976042" cy="1639229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244" y="4393798"/>
              <a:ext cx="2105359" cy="2105359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2541084" y="4760678"/>
            <a:ext cx="1283784" cy="42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Tiles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541084" y="5752325"/>
            <a:ext cx="1283784" cy="4246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Style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954690">
            <a:off x="4075770" y="5000243"/>
            <a:ext cx="702527" cy="345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0184400">
            <a:off x="4103043" y="5669780"/>
            <a:ext cx="702527" cy="34568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77810" y="6021040"/>
            <a:ext cx="1371600" cy="4246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Mapbox</a:t>
            </a:r>
            <a:r>
              <a:rPr kumimoji="1" lang="en-US" altLang="ja-JP" dirty="0"/>
              <a:t> GL</a:t>
            </a:r>
            <a:endParaRPr kumimoji="1" lang="ja-JP" altLang="en-US" dirty="0"/>
          </a:p>
        </p:txBody>
      </p:sp>
      <p:cxnSp>
        <p:nvCxnSpPr>
          <p:cNvPr id="16" name="曲線コネクタ 15"/>
          <p:cNvCxnSpPr>
            <a:stCxn id="14" idx="3"/>
          </p:cNvCxnSpPr>
          <p:nvPr/>
        </p:nvCxnSpPr>
        <p:spPr>
          <a:xfrm flipH="1" flipV="1">
            <a:off x="6115050" y="5653668"/>
            <a:ext cx="234360" cy="579691"/>
          </a:xfrm>
          <a:prstGeom prst="curvedConnector4">
            <a:avLst>
              <a:gd name="adj1" fmla="val -97542"/>
              <a:gd name="adj2" fmla="val 93320"/>
            </a:avLst>
          </a:prstGeom>
          <a:ln w="349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738456" y="5662890"/>
            <a:ext cx="162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Client render in display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746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</a:t>
            </a:r>
            <a:r>
              <a:rPr kumimoji="1" lang="en-US" altLang="ja-JP" dirty="0" err="1"/>
              <a:t>aputnik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provides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</a:t>
            </a:r>
            <a:r>
              <a:rPr lang="en-US" altLang="ja-JP" dirty="0"/>
              <a:t>Vector Tile and Style editor as commercial service.</a:t>
            </a:r>
            <a:endParaRPr kumimoji="1" lang="en-US" altLang="ja-JP" dirty="0"/>
          </a:p>
          <a:p>
            <a:r>
              <a:rPr kumimoji="1" lang="en-US" altLang="ja-JP" dirty="0" err="1"/>
              <a:t>Maputnik</a:t>
            </a:r>
            <a:r>
              <a:rPr kumimoji="1" lang="en-US" altLang="ja-JP" dirty="0"/>
              <a:t> is OSS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Style editor.</a:t>
            </a:r>
          </a:p>
          <a:p>
            <a:pPr lvl="1"/>
            <a:r>
              <a:rPr lang="en-US" altLang="ja-JP" dirty="0"/>
              <a:t>It allows to design with GUI.</a:t>
            </a:r>
          </a:p>
          <a:p>
            <a:pPr lvl="1"/>
            <a:r>
              <a:rPr kumimoji="1" lang="en-US" altLang="ja-JP" dirty="0"/>
              <a:t>Also, you can make the style with text editor.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637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Client</a:t>
            </a:r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228988"/>
              </p:ext>
            </p:extLst>
          </p:nvPr>
        </p:nvGraphicFramePr>
        <p:xfrm>
          <a:off x="628650" y="1825625"/>
          <a:ext cx="78867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Platform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Library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Raster</a:t>
                      </a:r>
                      <a:r>
                        <a:rPr kumimoji="1" lang="en-US" altLang="ja-JP" baseline="0" dirty="0"/>
                        <a:t> Tile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Mapbox</a:t>
                      </a:r>
                      <a:r>
                        <a:rPr kumimoji="1" lang="en-US" altLang="ja-JP" dirty="0"/>
                        <a:t> Vector</a:t>
                      </a:r>
                      <a:r>
                        <a:rPr kumimoji="1" lang="en-US" altLang="ja-JP" baseline="0" dirty="0"/>
                        <a:t> Tile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Javascript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Leaflet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Plugin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OpenLayers</a:t>
                      </a:r>
                      <a:r>
                        <a:rPr kumimoji="1" lang="en-US" altLang="ja-JP" dirty="0"/>
                        <a:t> 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Mapbox</a:t>
                      </a:r>
                      <a:r>
                        <a:rPr kumimoji="1" lang="en-US" altLang="ja-JP" dirty="0"/>
                        <a:t> GL JS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 (*1)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Tangram (*2)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Android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Mapbox</a:t>
                      </a:r>
                      <a:r>
                        <a:rPr kumimoji="1" lang="en-US" altLang="ja-JP" baseline="0" dirty="0"/>
                        <a:t> GL Native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Google Maps SDK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NG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iOS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Mapbox</a:t>
                      </a:r>
                      <a:r>
                        <a:rPr kumimoji="1" lang="en-US" altLang="ja-JP" dirty="0"/>
                        <a:t> GL Native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Mapkit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NG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9868" y="5674290"/>
            <a:ext cx="637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*1: Android </a:t>
            </a:r>
            <a:r>
              <a:rPr kumimoji="1" lang="en-US" altLang="ja-JP" dirty="0" err="1"/>
              <a:t>webview</a:t>
            </a:r>
            <a:r>
              <a:rPr kumimoji="1" lang="en-US" altLang="ja-JP" dirty="0"/>
              <a:t> is supported but buggy.</a:t>
            </a:r>
          </a:p>
          <a:p>
            <a:r>
              <a:rPr lang="en-US" altLang="ja-JP" dirty="0"/>
              <a:t>*2: Tangram will be duplicate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437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 of software and data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45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Topics: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Short introduction of `</a:t>
            </a:r>
            <a:r>
              <a:rPr kumimoji="1" lang="en-US" altLang="ja-JP" dirty="0" err="1"/>
              <a:t>unvt</a:t>
            </a:r>
            <a:r>
              <a:rPr kumimoji="1" lang="en-US" altLang="ja-JP" dirty="0"/>
              <a:t>`</a:t>
            </a:r>
          </a:p>
          <a:p>
            <a:r>
              <a:rPr kumimoji="1" lang="en-US" altLang="ja-JP" dirty="0"/>
              <a:t>Introduction of </a:t>
            </a:r>
            <a:r>
              <a:rPr lang="en-US" altLang="ja-JP" dirty="0"/>
              <a:t>the tile</a:t>
            </a:r>
            <a:r>
              <a:rPr kumimoji="1" lang="en-US" altLang="ja-JP" dirty="0"/>
              <a:t> technology</a:t>
            </a:r>
          </a:p>
          <a:p>
            <a:r>
              <a:rPr lang="en-US" altLang="ja-JP" dirty="0"/>
              <a:t>Introduction of software and data</a:t>
            </a:r>
            <a:endParaRPr kumimoji="1" lang="en-US" altLang="ja-JP" dirty="0"/>
          </a:p>
          <a:p>
            <a:r>
              <a:rPr kumimoji="1" lang="en-US" altLang="ja-JP" dirty="0"/>
              <a:t>Vector Tiles</a:t>
            </a:r>
          </a:p>
          <a:p>
            <a:pPr lvl="1"/>
            <a:r>
              <a:rPr lang="en-US" altLang="ja-JP" dirty="0"/>
              <a:t>Short demonstration with `</a:t>
            </a:r>
            <a:r>
              <a:rPr lang="en-US" altLang="ja-JP" dirty="0" err="1"/>
              <a:t>inazo</a:t>
            </a:r>
            <a:r>
              <a:rPr lang="en-US" altLang="ja-JP" dirty="0"/>
              <a:t>`</a:t>
            </a:r>
          </a:p>
          <a:p>
            <a:pPr lvl="1"/>
            <a:r>
              <a:rPr lang="en-US" altLang="ja-JP" dirty="0"/>
              <a:t>Create Vector Tiles</a:t>
            </a:r>
            <a:r>
              <a:rPr kumimoji="1" lang="en-US" altLang="ja-JP" dirty="0"/>
              <a:t> from vector files</a:t>
            </a:r>
          </a:p>
          <a:p>
            <a:pPr lvl="1"/>
            <a:r>
              <a:rPr lang="en-US" altLang="ja-JP" dirty="0"/>
              <a:t>Styling Vector Tiles</a:t>
            </a:r>
          </a:p>
          <a:p>
            <a:pPr lvl="1"/>
            <a:r>
              <a:rPr kumimoji="1" lang="en-US" altLang="ja-JP" dirty="0"/>
              <a:t>Hosting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5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Requirements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Need `docker` support</a:t>
            </a:r>
          </a:p>
          <a:p>
            <a:pPr lvl="1"/>
            <a:r>
              <a:rPr lang="en-US" altLang="ja-JP" dirty="0"/>
              <a:t>Windows 10 Pro: docker desktop	</a:t>
            </a:r>
          </a:p>
          <a:p>
            <a:pPr lvl="1"/>
            <a:r>
              <a:rPr kumimoji="1" lang="en-US" altLang="ja-JP" dirty="0"/>
              <a:t>Windows 10 Home: docker toolkit</a:t>
            </a:r>
          </a:p>
          <a:p>
            <a:pPr lvl="1"/>
            <a:r>
              <a:rPr lang="en-US" altLang="ja-JP" dirty="0"/>
              <a:t>Linux or </a:t>
            </a:r>
            <a:r>
              <a:rPr lang="en-US" altLang="ja-JP" dirty="0" err="1"/>
              <a:t>Raspbian</a:t>
            </a:r>
            <a:r>
              <a:rPr lang="en-US" altLang="ja-JP" dirty="0"/>
              <a:t>: docker package</a:t>
            </a:r>
            <a:endParaRPr kumimoji="1" lang="en-US" altLang="ja-JP" dirty="0"/>
          </a:p>
          <a:p>
            <a:r>
              <a:rPr lang="en-US" altLang="ja-JP" dirty="0"/>
              <a:t>Hardware</a:t>
            </a:r>
          </a:p>
          <a:p>
            <a:pPr lvl="1"/>
            <a:r>
              <a:rPr lang="en-US" altLang="ja-JP" dirty="0"/>
              <a:t>Windows requires 4GB memory</a:t>
            </a:r>
          </a:p>
          <a:p>
            <a:pPr lvl="1"/>
            <a:r>
              <a:rPr lang="en-US" altLang="ja-JP" dirty="0"/>
              <a:t>Raspberry Pi 3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0495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Software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Processing</a:t>
            </a:r>
          </a:p>
          <a:p>
            <a:pPr lvl="1"/>
            <a:r>
              <a:rPr kumimoji="1" lang="en-US" altLang="ja-JP" dirty="0"/>
              <a:t>GDAL/OGR</a:t>
            </a:r>
            <a:endParaRPr lang="en-US" altLang="ja-JP" dirty="0"/>
          </a:p>
          <a:p>
            <a:pPr lvl="1"/>
            <a:r>
              <a:rPr kumimoji="1" lang="en-US" altLang="ja-JP" dirty="0" err="1"/>
              <a:t>tippecanoe</a:t>
            </a:r>
            <a:endParaRPr kumimoji="1" lang="en-US" altLang="ja-JP" dirty="0"/>
          </a:p>
          <a:p>
            <a:pPr lvl="2"/>
            <a:r>
              <a:rPr lang="en-US" altLang="ja-JP" dirty="0"/>
              <a:t>`</a:t>
            </a:r>
            <a:r>
              <a:rPr lang="en-US" altLang="ja-JP" dirty="0" err="1"/>
              <a:t>inazo</a:t>
            </a:r>
            <a:r>
              <a:rPr lang="en-US" altLang="ja-JP" dirty="0"/>
              <a:t>-produce`</a:t>
            </a:r>
          </a:p>
          <a:p>
            <a:r>
              <a:rPr kumimoji="1" lang="en-US" altLang="ja-JP" dirty="0"/>
              <a:t>Hosting server</a:t>
            </a:r>
          </a:p>
          <a:p>
            <a:pPr lvl="1"/>
            <a:r>
              <a:rPr kumimoji="1" lang="en-US" altLang="ja-JP" dirty="0"/>
              <a:t>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-host`</a:t>
            </a:r>
          </a:p>
          <a:p>
            <a:r>
              <a:rPr lang="en-US" altLang="ja-JP" dirty="0"/>
              <a:t>Design</a:t>
            </a:r>
          </a:p>
          <a:p>
            <a:pPr lvl="1"/>
            <a:r>
              <a:rPr lang="en-US" altLang="ja-JP" dirty="0" err="1"/>
              <a:t>Maputnik</a:t>
            </a:r>
            <a:endParaRPr lang="en-US" altLang="ja-JP" dirty="0"/>
          </a:p>
          <a:p>
            <a:pPr lvl="1"/>
            <a:r>
              <a:rPr lang="en-US" altLang="ja-JP" dirty="0"/>
              <a:t>Text editor (vim)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71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Global map - introduction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Digital geographic information</a:t>
            </a:r>
          </a:p>
          <a:p>
            <a:pPr lvl="1"/>
            <a:r>
              <a:rPr lang="en-US" altLang="ja-JP" dirty="0"/>
              <a:t>Provided by International Steering Committee for Global Mapping (ISCGM)</a:t>
            </a:r>
          </a:p>
          <a:p>
            <a:pPr lvl="1"/>
            <a:r>
              <a:rPr lang="en-US" altLang="ja-JP" dirty="0"/>
              <a:t>Composed of 8 Data Sets</a:t>
            </a:r>
          </a:p>
          <a:p>
            <a:pPr lvl="2"/>
            <a:r>
              <a:rPr lang="en-US" altLang="ja-JP" dirty="0"/>
              <a:t>Vector Data (Transportation, Boundaries, Drainage, Population </a:t>
            </a:r>
            <a:r>
              <a:rPr lang="en-US" altLang="ja-JP" dirty="0" err="1"/>
              <a:t>Centres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Raster Data (Elevation, Vegetation, Land Cover, Land Use)</a:t>
            </a:r>
          </a:p>
          <a:p>
            <a:pPr lvl="1"/>
            <a:r>
              <a:rPr lang="en-US" altLang="ja-JP" dirty="0"/>
              <a:t>Free for non-commercial use.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844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Global map - archives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Archives and website were moved into </a:t>
            </a:r>
            <a:r>
              <a:rPr lang="en-US" altLang="ja-JP" dirty="0" err="1"/>
              <a:t>github</a:t>
            </a:r>
            <a:r>
              <a:rPr lang="en-US" altLang="ja-JP" dirty="0"/>
              <a:t> by GSI.</a:t>
            </a:r>
          </a:p>
          <a:p>
            <a:pPr lvl="1"/>
            <a:r>
              <a:rPr lang="en-US" altLang="ja-JP" dirty="0">
                <a:hlinkClick r:id="rId2"/>
              </a:rPr>
              <a:t>https://github.com/globalmaps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https://globalmaps.github.io/</a:t>
            </a:r>
            <a:endParaRPr lang="en-US" altLang="ja-JP" dirty="0"/>
          </a:p>
          <a:p>
            <a:r>
              <a:rPr lang="en-US" altLang="ja-JP" dirty="0"/>
              <a:t>Old website was closed</a:t>
            </a:r>
            <a:endParaRPr lang="ja-JP" altLang="en-US" dirty="0"/>
          </a:p>
          <a:p>
            <a:r>
              <a:rPr kumimoji="1" lang="en-US" altLang="ja-JP" dirty="0"/>
              <a:t>Some countries provides global map archives at the national site.</a:t>
            </a:r>
          </a:p>
          <a:p>
            <a:pPr lvl="1"/>
            <a:r>
              <a:rPr lang="en-US" altLang="ja-JP" dirty="0"/>
              <a:t>All links: </a:t>
            </a:r>
            <a:r>
              <a:rPr lang="en-US" altLang="ja-JP" dirty="0">
                <a:hlinkClick r:id="rId4"/>
              </a:rPr>
              <a:t>https://github.com/globalmaps/projectmanagement/blob/master/REPOS.md</a:t>
            </a:r>
            <a:endParaRPr lang="en-US" altLang="ja-JP" dirty="0"/>
          </a:p>
          <a:p>
            <a:pPr lvl="1"/>
            <a:r>
              <a:rPr lang="en-US" altLang="ja-JP" dirty="0"/>
              <a:t>Some links are dead now.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127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Global map - formats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Vector data provide as Shapefile.</a:t>
            </a:r>
          </a:p>
          <a:p>
            <a:pPr lvl="1"/>
            <a:r>
              <a:rPr kumimoji="1" lang="en-US" altLang="ja-JP" dirty="0"/>
              <a:t>It was provide as Geography Markup Language (GML) format.</a:t>
            </a:r>
          </a:p>
          <a:p>
            <a:r>
              <a:rPr lang="en-US" altLang="ja-JP" dirty="0"/>
              <a:t>Raster data provide as </a:t>
            </a:r>
            <a:r>
              <a:rPr lang="en-US" altLang="ja-JP" dirty="0" err="1"/>
              <a:t>GeoTiff</a:t>
            </a:r>
            <a:r>
              <a:rPr lang="en-US" altLang="ja-JP" dirty="0"/>
              <a:t> file.</a:t>
            </a:r>
          </a:p>
          <a:p>
            <a:pPr lvl="1"/>
            <a:r>
              <a:rPr lang="en-US" altLang="ja-JP" dirty="0"/>
              <a:t>It was provide as Band interleaved by line (BIL) format.</a:t>
            </a:r>
          </a:p>
          <a:p>
            <a:pPr lvl="1"/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13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Global map - versions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data meaning are different between versions.</a:t>
            </a:r>
          </a:p>
          <a:p>
            <a:r>
              <a:rPr lang="en-US" altLang="ja-JP" dirty="0"/>
              <a:t>Example:</a:t>
            </a:r>
          </a:p>
          <a:p>
            <a:pPr lvl="1"/>
            <a:r>
              <a:rPr lang="en-US" altLang="ja-JP" dirty="0"/>
              <a:t>gmlk10 </a:t>
            </a:r>
            <a:r>
              <a:rPr lang="en-US" altLang="ja-JP" dirty="0">
                <a:hlinkClick r:id="rId2"/>
              </a:rPr>
              <a:t>https://github.com/globalmaps/gmlk10</a:t>
            </a:r>
            <a:endParaRPr lang="en-US" altLang="ja-JP" dirty="0"/>
          </a:p>
          <a:p>
            <a:pPr lvl="2"/>
            <a:r>
              <a:rPr kumimoji="1" lang="en-US" altLang="ja-JP" dirty="0"/>
              <a:t>Global map version 1.x in Sri-Lanka.</a:t>
            </a:r>
          </a:p>
          <a:p>
            <a:pPr lvl="1"/>
            <a:r>
              <a:rPr lang="en-US" altLang="ja-JP" dirty="0"/>
              <a:t>gmlk20 </a:t>
            </a:r>
            <a:r>
              <a:rPr lang="en-US" altLang="ja-JP" dirty="0">
                <a:hlinkClick r:id="rId3"/>
              </a:rPr>
              <a:t>https://github.com/globalmaps/gmlk20</a:t>
            </a:r>
            <a:endParaRPr lang="en-US" altLang="ja-JP" dirty="0"/>
          </a:p>
          <a:p>
            <a:pPr lvl="2"/>
            <a:r>
              <a:rPr kumimoji="1" lang="en-US" altLang="ja-JP" dirty="0"/>
              <a:t>Global map version 2.x in Sri-Lanka.</a:t>
            </a:r>
          </a:p>
          <a:p>
            <a:r>
              <a:rPr kumimoji="1" lang="en-US" altLang="ja-JP" dirty="0"/>
              <a:t>You can download all specifications:</a:t>
            </a:r>
          </a:p>
          <a:p>
            <a:pPr lvl="1"/>
            <a:r>
              <a:rPr lang="en-US" altLang="ja-JP" dirty="0">
                <a:hlinkClick r:id="rId4"/>
              </a:rPr>
              <a:t>https://github.com/globalmaps/specifications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405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05" y="2431533"/>
            <a:ext cx="1126338" cy="1436339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36" y="2626582"/>
            <a:ext cx="1126338" cy="1436339"/>
          </a:xfrm>
          <a:prstGeom prst="rect">
            <a:avLst/>
          </a:prstGeom>
        </p:spPr>
      </p:pic>
      <p:pic>
        <p:nvPicPr>
          <p:cNvPr id="43" name="コンテンツ プレースホルダ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51" y="2503332"/>
            <a:ext cx="1122401" cy="1431319"/>
          </a:xfrm>
          <a:prstGeom prst="rect">
            <a:avLst/>
          </a:prstGeom>
        </p:spPr>
      </p:pic>
      <p:pic>
        <p:nvPicPr>
          <p:cNvPr id="42" name="コンテンツ プレースホルダ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4" y="2621489"/>
            <a:ext cx="1122401" cy="143131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Vector Processing 1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73" y="2787003"/>
            <a:ext cx="1122401" cy="1431319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7" y="2807259"/>
            <a:ext cx="1126338" cy="14363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58" y="2857512"/>
            <a:ext cx="1126338" cy="1436339"/>
          </a:xfrm>
          <a:prstGeom prst="rect">
            <a:avLst/>
          </a:prstGeom>
        </p:spPr>
      </p:pic>
      <p:cxnSp>
        <p:nvCxnSpPr>
          <p:cNvPr id="11" name="曲線コネクタ 10"/>
          <p:cNvCxnSpPr>
            <a:stCxn id="7" idx="2"/>
            <a:endCxn id="8" idx="2"/>
          </p:cNvCxnSpPr>
          <p:nvPr/>
        </p:nvCxnSpPr>
        <p:spPr>
          <a:xfrm rot="16200000" flipH="1">
            <a:off x="2974047" y="2746049"/>
            <a:ext cx="25276" cy="2969822"/>
          </a:xfrm>
          <a:prstGeom prst="curvedConnector3">
            <a:avLst>
              <a:gd name="adj1" fmla="val 3254423"/>
            </a:avLst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線コネクタ 13"/>
          <p:cNvCxnSpPr>
            <a:stCxn id="8" idx="2"/>
            <a:endCxn id="9" idx="2"/>
          </p:cNvCxnSpPr>
          <p:nvPr/>
        </p:nvCxnSpPr>
        <p:spPr>
          <a:xfrm rot="16200000" flipH="1">
            <a:off x="5928335" y="2786858"/>
            <a:ext cx="50253" cy="2963731"/>
          </a:xfrm>
          <a:prstGeom prst="curvedConnector3">
            <a:avLst>
              <a:gd name="adj1" fmla="val 1664406"/>
            </a:avLst>
          </a:prstGeom>
          <a:ln w="381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1272652" y="5260037"/>
            <a:ext cx="2529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1. Convert Shapefiles to GeoJSON files using </a:t>
            </a:r>
            <a:r>
              <a:rPr kumimoji="1" lang="en-US" altLang="ja-JP" dirty="0" err="1"/>
              <a:t>ogr2ogr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149616" y="5234371"/>
            <a:ext cx="303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Generate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Vector tile from </a:t>
            </a:r>
            <a:r>
              <a:rPr kumimoji="1" lang="en-US" altLang="ja-JP" dirty="0" err="1"/>
              <a:t>GeoJSON</a:t>
            </a:r>
            <a:r>
              <a:rPr kumimoji="1" lang="en-US" altLang="ja-JP" dirty="0"/>
              <a:t> files using </a:t>
            </a:r>
            <a:r>
              <a:rPr kumimoji="1" lang="en-US" altLang="ja-JP" dirty="0" err="1"/>
              <a:t>tippecaneo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071944" y="2133999"/>
            <a:ext cx="130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Shapefile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979438" y="2062200"/>
            <a:ext cx="130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GeoJSON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872158" y="2138914"/>
            <a:ext cx="130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Vector Tile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1890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Vector Processing 2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395236"/>
            <a:ext cx="1126338" cy="143633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55" y="5184109"/>
            <a:ext cx="1219200" cy="12192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13" y="5184109"/>
            <a:ext cx="1219200" cy="1219200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377696" y="3425323"/>
            <a:ext cx="1621109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inazo</a:t>
            </a:r>
            <a:r>
              <a:rPr lang="en-US" altLang="ja-JP" dirty="0"/>
              <a:t>-host</a:t>
            </a:r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8" y="5091931"/>
            <a:ext cx="1219200" cy="1219200"/>
          </a:xfrm>
          <a:prstGeom prst="rect">
            <a:avLst/>
          </a:prstGeom>
        </p:spPr>
      </p:pic>
      <p:sp>
        <p:nvSpPr>
          <p:cNvPr id="48" name="テキスト ボックス 47"/>
          <p:cNvSpPr txBox="1"/>
          <p:nvPr/>
        </p:nvSpPr>
        <p:spPr>
          <a:xfrm>
            <a:off x="2686050" y="1676638"/>
            <a:ext cx="130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Vector Tile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24607" y="4985227"/>
            <a:ext cx="1904343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Maputnik</a:t>
            </a:r>
            <a:r>
              <a:rPr lang="en-US" altLang="ja-JP" dirty="0"/>
              <a:t> or vim</a:t>
            </a:r>
            <a:endParaRPr kumimoji="1" lang="ja-JP" altLang="en-US" dirty="0"/>
          </a:p>
        </p:txBody>
      </p:sp>
      <p:cxnSp>
        <p:nvCxnSpPr>
          <p:cNvPr id="21" name="曲線コネクタ 20"/>
          <p:cNvCxnSpPr>
            <a:cxnSpLocks/>
            <a:stCxn id="38" idx="0"/>
            <a:endCxn id="18" idx="2"/>
          </p:cNvCxnSpPr>
          <p:nvPr/>
        </p:nvCxnSpPr>
        <p:spPr>
          <a:xfrm rot="5400000" flipH="1" flipV="1">
            <a:off x="2609041" y="3406017"/>
            <a:ext cx="1046948" cy="2111472"/>
          </a:xfrm>
          <a:prstGeom prst="curved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79141" y="41722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4. Making custom style and upload.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4998805" y="4259766"/>
            <a:ext cx="532200" cy="7254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5893783" y="4108761"/>
            <a:ext cx="236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Check design</a:t>
            </a:r>
            <a:endParaRPr kumimoji="1" lang="ja-JP" altLang="en-US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34073" y="2604708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3. Create server in localhost.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2852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C35BBC-0D1C-3E45-9C07-3FFB002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Demo with 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`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DD434F0-ECEB-DD49-AC0A-B12FD1534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8D44BB-4989-784C-B046-22254E51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25F943-CBD5-5842-8609-E2CDF2452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4122B9-FA83-364F-AE8A-F56CE04F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763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9F72A6-1FCB-B749-92A4-AEA0D44C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First step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D60303-DFB8-2447-A409-7F9415A3D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Install docker environment in your PC.</a:t>
            </a:r>
          </a:p>
          <a:p>
            <a:pPr lvl="1"/>
            <a:r>
              <a:rPr lang="en-US" altLang="ja-JP" dirty="0"/>
              <a:t>Install docker desktop.</a:t>
            </a:r>
          </a:p>
          <a:p>
            <a:pPr lvl="1"/>
            <a:r>
              <a:rPr kumimoji="1" lang="en-US" altLang="ja-JP" dirty="0"/>
              <a:t>Pull 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` docker image.</a:t>
            </a:r>
          </a:p>
          <a:p>
            <a:r>
              <a:rPr lang="en-US" altLang="ja-JP" dirty="0"/>
              <a:t>Run docker container.</a:t>
            </a:r>
          </a:p>
          <a:p>
            <a:pPr lvl="1"/>
            <a:r>
              <a:rPr kumimoji="1" lang="en-US" altLang="ja-JP" dirty="0"/>
              <a:t>Run </a:t>
            </a:r>
            <a:r>
              <a:rPr lang="en-US" altLang="ja-JP" dirty="0"/>
              <a:t>`</a:t>
            </a:r>
            <a:r>
              <a:rPr lang="en-US" altLang="ja-JP" dirty="0" err="1"/>
              <a:t>inazo</a:t>
            </a:r>
            <a:r>
              <a:rPr lang="en-US" altLang="ja-JP" dirty="0"/>
              <a:t>-produce` to process data contains docker image.</a:t>
            </a:r>
          </a:p>
          <a:p>
            <a:pPr lvl="1"/>
            <a:r>
              <a:rPr kumimoji="1" lang="en-US" altLang="ja-JP" dirty="0"/>
              <a:t>Run 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-host</a:t>
            </a:r>
            <a:r>
              <a:rPr lang="en-US" altLang="ja-JP" dirty="0"/>
              <a:t>` to access vector tile in your PC.</a:t>
            </a:r>
          </a:p>
          <a:p>
            <a:r>
              <a:rPr lang="en-US" altLang="ja-JP" dirty="0"/>
              <a:t>Access via Internet (demo)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073EFB-32A9-3544-8AB3-F2132A74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3594CA-E06D-754D-9F00-98C920CF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DE29C5-6D45-8C4D-B69C-834EDF25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35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C20A8B-2F49-E645-98DC-792B2DBE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unvt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EF80FA-85E2-3443-90BE-6ED4307E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057050-C6AC-1749-827C-D4814096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56E270-E214-5742-9C5F-18DCA986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94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Install Docker desktop for Windows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Enable Hyper-V and reboot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Go to </a:t>
            </a:r>
            <a:r>
              <a:rPr lang="en-US" altLang="ja-JP" dirty="0">
                <a:hlinkClick r:id="rId2"/>
              </a:rPr>
              <a:t>https://www.docker.com/</a:t>
            </a:r>
            <a:r>
              <a:rPr lang="en-US" altLang="ja-JP" dirty="0"/>
              <a:t> and create account.</a:t>
            </a:r>
          </a:p>
          <a:p>
            <a:pPr marL="457200" lvl="1" indent="0">
              <a:buNone/>
            </a:pPr>
            <a:r>
              <a:rPr lang="en-US" altLang="ja-JP" dirty="0"/>
              <a:t>	- Docker requires an account to download docker 	  desktop now.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Get installer.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Install and reboot.</a:t>
            </a:r>
          </a:p>
          <a:p>
            <a:pPr marL="514350" indent="-514350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9" name="図 8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7C0BD638-AF08-D148-965F-73B84A385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724" y="4364644"/>
            <a:ext cx="4098275" cy="24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20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5B503F-D3E6-5A41-882E-996BEFB9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Pull </a:t>
            </a:r>
            <a:r>
              <a:rPr lang="en-US" altLang="ja-JP" dirty="0" err="1"/>
              <a:t>inazo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0F0DE-4FFA-894A-A747-1006D057E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Execute PowerShell and run following.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Or from </a:t>
            </a:r>
            <a:r>
              <a:rPr lang="en-US" altLang="ja-JP" dirty="0" err="1"/>
              <a:t>unvt</a:t>
            </a:r>
            <a:r>
              <a:rPr lang="en-US" altLang="ja-JP" dirty="0"/>
              <a:t>.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5BFE6F-0D35-8544-9D8D-A16C377C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1589FC-8FA9-A749-897E-FB91BE1F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02303-AA05-EE4D-89E1-E399E617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CC9C2EA-6944-564F-827F-8A0F184C388E}"/>
              </a:ext>
            </a:extLst>
          </p:cNvPr>
          <p:cNvSpPr/>
          <p:nvPr/>
        </p:nvSpPr>
        <p:spPr>
          <a:xfrm>
            <a:off x="1035586" y="2930487"/>
            <a:ext cx="6555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docker pull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smellman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EA4724A-1FD9-224A-8118-4BE62915617B}"/>
              </a:ext>
            </a:extLst>
          </p:cNvPr>
          <p:cNvSpPr/>
          <p:nvPr/>
        </p:nvSpPr>
        <p:spPr>
          <a:xfrm>
            <a:off x="1035586" y="4801518"/>
            <a:ext cx="6555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docker pull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unvt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415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DAF9FE-B0B0-F54D-ADB1-BC1A0FA4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ja-JP" dirty="0"/>
              <a:t>Run docker container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C2289E-80B3-AE48-831B-9F35D4801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Execute docker command in your pc.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869403-F661-FF4F-AF35-B6E170FA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FECB10-F645-CD4E-8782-A1C5BA04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3A0CF9-E542-0744-93AA-C8152EF5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0D6D81A-3086-BE43-8B1D-6622BD1137F8}"/>
              </a:ext>
            </a:extLst>
          </p:cNvPr>
          <p:cNvSpPr/>
          <p:nvPr/>
        </p:nvSpPr>
        <p:spPr>
          <a:xfrm>
            <a:off x="628650" y="2520584"/>
            <a:ext cx="6961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docker run -it --rm -p 3000:3000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smellman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4209D8-B4AF-CE40-B82E-329AF6A44C43}"/>
              </a:ext>
            </a:extLst>
          </p:cNvPr>
          <p:cNvSpPr txBox="1"/>
          <p:nvPr/>
        </p:nvSpPr>
        <p:spPr>
          <a:xfrm>
            <a:off x="809297" y="3069304"/>
            <a:ext cx="6936828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-it means `-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 -t` shortcut.</a:t>
            </a:r>
          </a:p>
          <a:p>
            <a:endParaRPr lang="en-US" altLang="ja-JP" dirty="0"/>
          </a:p>
          <a:p>
            <a:r>
              <a:rPr lang="de-DE" altLang="ja-JP" dirty="0"/>
              <a:t> -i, --</a:t>
            </a:r>
            <a:r>
              <a:rPr lang="de-DE" altLang="ja-JP" dirty="0" err="1"/>
              <a:t>interactive</a:t>
            </a:r>
            <a:r>
              <a:rPr lang="de-DE" altLang="ja-JP" dirty="0"/>
              <a:t>                    Keep STDIN open </a:t>
            </a:r>
            <a:r>
              <a:rPr lang="de-DE" altLang="ja-JP" dirty="0" err="1"/>
              <a:t>even</a:t>
            </a:r>
            <a:r>
              <a:rPr lang="de-DE" altLang="ja-JP" dirty="0"/>
              <a:t> </a:t>
            </a:r>
            <a:r>
              <a:rPr lang="de-DE" altLang="ja-JP" dirty="0" err="1"/>
              <a:t>if</a:t>
            </a:r>
            <a:r>
              <a:rPr lang="de-DE" altLang="ja-JP" dirty="0"/>
              <a:t> not </a:t>
            </a:r>
            <a:r>
              <a:rPr lang="de-DE" altLang="ja-JP" dirty="0" err="1"/>
              <a:t>attached</a:t>
            </a:r>
            <a:br>
              <a:rPr lang="de-DE" altLang="ja-JP" dirty="0"/>
            </a:br>
            <a:r>
              <a:rPr lang="de-DE" altLang="ja-JP" dirty="0"/>
              <a:t> -t, --</a:t>
            </a:r>
            <a:r>
              <a:rPr lang="de-DE" altLang="ja-JP" dirty="0" err="1"/>
              <a:t>tty</a:t>
            </a:r>
            <a:r>
              <a:rPr lang="de-DE" altLang="ja-JP" dirty="0"/>
              <a:t>                            </a:t>
            </a:r>
            <a:r>
              <a:rPr lang="de-DE" altLang="ja-JP" dirty="0" err="1"/>
              <a:t>Allocate</a:t>
            </a:r>
            <a:r>
              <a:rPr lang="de-DE" altLang="ja-JP" dirty="0"/>
              <a:t> a pseudo-TTY</a:t>
            </a:r>
          </a:p>
          <a:p>
            <a:endParaRPr kumimoji="1" lang="de-DE" altLang="ja-JP" dirty="0"/>
          </a:p>
          <a:p>
            <a:r>
              <a:rPr kumimoji="1" lang="en-US" altLang="ja-JP" dirty="0"/>
              <a:t>--rm means remove stopped docker container</a:t>
            </a:r>
          </a:p>
          <a:p>
            <a:endParaRPr lang="en-US" altLang="ja-JP" dirty="0"/>
          </a:p>
          <a:p>
            <a:r>
              <a:rPr lang="en-US" altLang="ja-JP" dirty="0"/>
              <a:t>-p means publish container port to host.</a:t>
            </a:r>
          </a:p>
          <a:p>
            <a:r>
              <a:rPr lang="en-US" altLang="ja-JP" dirty="0"/>
              <a:t>  You can access container’s 3000 port via localhost’s 3000 port.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395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61413A-7AA0-3947-A325-E79F889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-produce`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A9DA49-5DB7-304D-838D-8EA43390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Run 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-produce` in your docker container.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A1E49F-DC14-BF48-8ACE-E2E1186D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25242-8E19-CD4B-B1D0-AFBF10C0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EAB01B-3FB6-C241-8322-E39E7F98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519476-F72D-4E47-A532-057703C09975}"/>
              </a:ext>
            </a:extLst>
          </p:cNvPr>
          <p:cNvSpPr/>
          <p:nvPr/>
        </p:nvSpPr>
        <p:spPr>
          <a:xfrm>
            <a:off x="2286000" y="27826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cd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-produce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rake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cd ..</a:t>
            </a:r>
          </a:p>
        </p:txBody>
      </p:sp>
    </p:spTree>
    <p:extLst>
      <p:ext uri="{BB962C8B-B14F-4D97-AF65-F5344CB8AC3E}">
        <p14:creationId xmlns:p14="http://schemas.microsoft.com/office/powerpoint/2010/main" val="4053318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61413A-7AA0-3947-A325-E79F889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-host`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A9DA49-5DB7-304D-838D-8EA43390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Run 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-host` in your docker container.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Access to `http://localhost:3000` in your PC.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A1E49F-DC14-BF48-8ACE-E2E1186D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25242-8E19-CD4B-B1D0-AFBF10C0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EAB01B-3FB6-C241-8322-E39E7F98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519476-F72D-4E47-A532-057703C09975}"/>
              </a:ext>
            </a:extLst>
          </p:cNvPr>
          <p:cNvSpPr/>
          <p:nvPr/>
        </p:nvSpPr>
        <p:spPr>
          <a:xfrm>
            <a:off x="2286000" y="27826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cd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-host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rake build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rake start</a:t>
            </a:r>
          </a:p>
        </p:txBody>
      </p:sp>
    </p:spTree>
    <p:extLst>
      <p:ext uri="{BB962C8B-B14F-4D97-AF65-F5344CB8AC3E}">
        <p14:creationId xmlns:p14="http://schemas.microsoft.com/office/powerpoint/2010/main" val="4160633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18A05C-7FAC-9844-88C3-795D5A76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991BED-AC81-D24B-AA73-FFFE30FE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0045C7-BAC2-E849-A6EF-324F4231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FE4046-A2CC-044F-82BB-E9C113BF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8" name="図 7" descr="電子機器 が含まれている画像&#10;&#10;自動的に生成された説明">
            <a:extLst>
              <a:ext uri="{FF2B5EF4-FFF2-40B4-BE49-F238E27FC236}">
                <a16:creationId xmlns:a16="http://schemas.microsoft.com/office/drawing/2014/main" id="{315AB3CF-8D53-FC4A-AD03-1246B378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9" y="1193445"/>
            <a:ext cx="6858181" cy="58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5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73C97-819F-9345-9609-C63AAAA5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we do?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5D61EE-9A55-7547-B481-0F3879DF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` contains Global map data in Euro.</a:t>
            </a:r>
          </a:p>
          <a:p>
            <a:r>
              <a:rPr lang="en-US" altLang="ja-JP" dirty="0"/>
              <a:t>`</a:t>
            </a:r>
            <a:r>
              <a:rPr lang="en-US" altLang="ja-JP" dirty="0" err="1"/>
              <a:t>inazo</a:t>
            </a:r>
            <a:r>
              <a:rPr lang="en-US" altLang="ja-JP" dirty="0"/>
              <a:t>-produce` run </a:t>
            </a:r>
            <a:r>
              <a:rPr lang="en-US" altLang="ja-JP" dirty="0" err="1"/>
              <a:t>tippecano</a:t>
            </a:r>
            <a:r>
              <a:rPr lang="en-US" altLang="ja-JP" dirty="0"/>
              <a:t> and tile-join.</a:t>
            </a:r>
          </a:p>
          <a:p>
            <a:pPr lvl="1"/>
            <a:r>
              <a:rPr lang="en-US" altLang="ja-JP" dirty="0"/>
              <a:t>`</a:t>
            </a:r>
            <a:r>
              <a:rPr lang="en-US" altLang="ja-JP" dirty="0" err="1"/>
              <a:t>tippecano</a:t>
            </a:r>
            <a:r>
              <a:rPr lang="en-US" altLang="ja-JP" dirty="0"/>
              <a:t>` converts </a:t>
            </a:r>
            <a:r>
              <a:rPr lang="en-US" altLang="ja-JP" dirty="0" err="1"/>
              <a:t>GeoJSON</a:t>
            </a:r>
            <a:r>
              <a:rPr lang="en-US" altLang="ja-JP" dirty="0"/>
              <a:t> data in `/root/</a:t>
            </a:r>
            <a:r>
              <a:rPr lang="en-US" altLang="ja-JP" dirty="0" err="1"/>
              <a:t>geojson-euroglobalmap</a:t>
            </a:r>
            <a:r>
              <a:rPr lang="en-US" altLang="ja-JP" dirty="0"/>
              <a:t>` to </a:t>
            </a:r>
            <a:r>
              <a:rPr lang="en-US" altLang="ja-JP" dirty="0" err="1"/>
              <a:t>mbtiles</a:t>
            </a:r>
            <a:r>
              <a:rPr lang="en-US" altLang="ja-JP" dirty="0"/>
              <a:t> file.</a:t>
            </a:r>
          </a:p>
          <a:p>
            <a:pPr lvl="2"/>
            <a:r>
              <a:rPr lang="en-US" altLang="ja-JP" dirty="0" err="1"/>
              <a:t>Mbtiles</a:t>
            </a:r>
            <a:r>
              <a:rPr lang="en-US" altLang="ja-JP" dirty="0"/>
              <a:t> is SQLite database contains tile image and structure.</a:t>
            </a:r>
          </a:p>
          <a:p>
            <a:pPr lvl="1"/>
            <a:r>
              <a:rPr lang="en-US" altLang="ja-JP" dirty="0"/>
              <a:t>`tile-json` split </a:t>
            </a:r>
            <a:r>
              <a:rPr lang="en-US" altLang="ja-JP" dirty="0" err="1"/>
              <a:t>mbtiles</a:t>
            </a:r>
            <a:r>
              <a:rPr lang="en-US" altLang="ja-JP" dirty="0"/>
              <a:t> to </a:t>
            </a:r>
            <a:r>
              <a:rPr lang="en-US" altLang="ja-JP" dirty="0" err="1"/>
              <a:t>zxy</a:t>
            </a:r>
            <a:r>
              <a:rPr lang="en-US" altLang="ja-JP" dirty="0"/>
              <a:t> directory.</a:t>
            </a:r>
          </a:p>
          <a:p>
            <a:pPr lvl="2"/>
            <a:r>
              <a:rPr lang="en-US" altLang="ja-JP" dirty="0"/>
              <a:t>But this directory doesn’t use </a:t>
            </a:r>
            <a:r>
              <a:rPr lang="en-US" altLang="ja-JP" dirty="0" err="1"/>
              <a:t>inazo</a:t>
            </a:r>
            <a:r>
              <a:rPr lang="en-US" altLang="ja-JP" dirty="0"/>
              <a:t>-host.</a:t>
            </a:r>
          </a:p>
          <a:p>
            <a:r>
              <a:rPr lang="en-US" altLang="ja-JP" dirty="0"/>
              <a:t>`</a:t>
            </a:r>
            <a:r>
              <a:rPr lang="en-US" altLang="ja-JP" dirty="0" err="1"/>
              <a:t>inazo</a:t>
            </a:r>
            <a:r>
              <a:rPr lang="en-US" altLang="ja-JP" dirty="0"/>
              <a:t>-host` run web server.</a:t>
            </a:r>
          </a:p>
          <a:p>
            <a:pPr lvl="1"/>
            <a:r>
              <a:rPr lang="en-US" altLang="ja-JP" dirty="0"/>
              <a:t>Program is written in </a:t>
            </a:r>
            <a:r>
              <a:rPr lang="en-US" altLang="ja-JP" dirty="0" err="1"/>
              <a:t>node.js</a:t>
            </a:r>
            <a:r>
              <a:rPr lang="en-US" altLang="ja-JP" dirty="0"/>
              <a:t> by Mr. Fujimura.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48B7D2-435A-764F-9CFF-C1516E2A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5F1A7C-3938-4747-AD54-9840E067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602C1B-3D6C-1E41-AC5B-D07EA477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605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mbtiles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MBTiles</a:t>
            </a:r>
            <a:r>
              <a:rPr lang="en-US" altLang="ja-JP" dirty="0"/>
              <a:t> is container of tile.</a:t>
            </a:r>
          </a:p>
          <a:p>
            <a:pPr lvl="1"/>
            <a:r>
              <a:rPr lang="en-US" altLang="ja-JP" dirty="0" err="1"/>
              <a:t>MBTiles</a:t>
            </a:r>
            <a:r>
              <a:rPr lang="en-US" altLang="ja-JP" dirty="0"/>
              <a:t> is single file database (SQLite).</a:t>
            </a:r>
          </a:p>
          <a:p>
            <a:pPr lvl="1"/>
            <a:r>
              <a:rPr lang="en-US" altLang="ja-JP" dirty="0"/>
              <a:t>TMS schema (not </a:t>
            </a:r>
            <a:r>
              <a:rPr lang="en-US" altLang="ja-JP" dirty="0" err="1"/>
              <a:t>zxy</a:t>
            </a:r>
            <a:r>
              <a:rPr lang="en-US" altLang="ja-JP" dirty="0"/>
              <a:t>).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図 6" descr="スクリーンショット 2015-10-24 15.3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558978"/>
            <a:ext cx="2132244" cy="289676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3604161" y="4195220"/>
            <a:ext cx="170503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フローチャート: 磁気ディスク 8"/>
          <p:cNvSpPr/>
          <p:nvPr/>
        </p:nvSpPr>
        <p:spPr>
          <a:xfrm>
            <a:off x="6061254" y="3654341"/>
            <a:ext cx="914400" cy="1081759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141733"/>
              </p:ext>
            </p:extLst>
          </p:nvPr>
        </p:nvGraphicFramePr>
        <p:xfrm>
          <a:off x="4456680" y="4992704"/>
          <a:ext cx="40826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369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blob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(binary)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241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362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(binary)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368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457C5-0915-DC42-B578-AF8AE3A7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Access via internet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DED35F-3950-634F-B0EA-A66C79DE4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You can use `</a:t>
            </a:r>
            <a:r>
              <a:rPr kumimoji="1" lang="en-US" altLang="ja-JP" dirty="0" err="1"/>
              <a:t>serveo</a:t>
            </a:r>
            <a:r>
              <a:rPr kumimoji="1" lang="en-US" altLang="ja-JP" dirty="0"/>
              <a:t>` service.</a:t>
            </a:r>
          </a:p>
          <a:p>
            <a:pPr lvl="1"/>
            <a:r>
              <a:rPr lang="en-US" altLang="ja-JP" dirty="0">
                <a:hlinkClick r:id="rId2"/>
              </a:rPr>
              <a:t>https://serveo.net/</a:t>
            </a:r>
            <a:endParaRPr lang="en-US" altLang="ja-JP" dirty="0"/>
          </a:p>
          <a:p>
            <a:r>
              <a:rPr kumimoji="1" lang="en-US" altLang="ja-JP" dirty="0"/>
              <a:t>Run</a:t>
            </a:r>
            <a:r>
              <a:rPr lang="en-US" altLang="ja-JP" dirty="0"/>
              <a:t> following commands in `</a:t>
            </a:r>
            <a:r>
              <a:rPr lang="en-US" altLang="ja-JP" dirty="0" err="1"/>
              <a:t>inazo</a:t>
            </a:r>
            <a:r>
              <a:rPr lang="en-US" altLang="ja-JP" dirty="0"/>
              <a:t>-host`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Replace {number} in your number.</a:t>
            </a:r>
          </a:p>
          <a:p>
            <a:r>
              <a:rPr lang="en-US" altLang="ja-JP" dirty="0"/>
              <a:t>Go to https://jica-2019-{number}.</a:t>
            </a:r>
            <a:r>
              <a:rPr lang="en-US" altLang="ja-JP" dirty="0" err="1"/>
              <a:t>serveo.net</a:t>
            </a:r>
            <a:r>
              <a:rPr lang="en-US" altLang="ja-JP" dirty="0"/>
              <a:t> in your browser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BDB917-D9BE-E141-80DC-D99F47F0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2FF018-144D-7540-9F43-CB8CCBA1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9FAFEF-B379-3241-9DFA-C2F37ACC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5E30BB-3FE7-704E-B43D-1879F18609B0}"/>
              </a:ext>
            </a:extLst>
          </p:cNvPr>
          <p:cNvSpPr/>
          <p:nvPr/>
        </p:nvSpPr>
        <p:spPr>
          <a:xfrm>
            <a:off x="484741" y="3410630"/>
            <a:ext cx="80306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rake stop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rake build URL=https://jica-2019-{number}.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serveo.net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rake start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-R jica-2019-{number}:80:localhost:3000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serveo.net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7714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Create vector tile from vector file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spcBef>
                <a:spcPts val="1000"/>
              </a:spcBef>
            </a:pP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F3CB03-BF6C-564F-8180-EEE6BA37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`</a:t>
            </a:r>
            <a:r>
              <a:rPr kumimoji="1" lang="en-US" altLang="ja-JP" dirty="0" err="1"/>
              <a:t>unvt</a:t>
            </a:r>
            <a:r>
              <a:rPr kumimoji="1" lang="en-US" altLang="ja-JP" dirty="0"/>
              <a:t>`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412CBB-9C57-9343-BFB5-F9F2867A8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`</a:t>
            </a:r>
            <a:r>
              <a:rPr kumimoji="1" lang="en-US" altLang="ja-JP" dirty="0" err="1"/>
              <a:t>unvt</a:t>
            </a:r>
            <a:r>
              <a:rPr kumimoji="1" lang="en-US" altLang="ja-JP" dirty="0"/>
              <a:t>` means United Nations Vector tile Toolkit.</a:t>
            </a:r>
          </a:p>
          <a:p>
            <a:r>
              <a:rPr lang="en-US" altLang="ja-JP" dirty="0"/>
              <a:t>Mr. Fujimura started this project when he worked in UN.</a:t>
            </a:r>
          </a:p>
          <a:p>
            <a:r>
              <a:rPr lang="en-US" altLang="ja-JP" dirty="0"/>
              <a:t>Toolkit means `collection of </a:t>
            </a:r>
            <a:r>
              <a:rPr lang="en-US" altLang="ja-JP" dirty="0" err="1"/>
              <a:t>softwares</a:t>
            </a:r>
            <a:r>
              <a:rPr lang="en-US" altLang="ja-JP" dirty="0"/>
              <a:t>`.</a:t>
            </a:r>
          </a:p>
          <a:p>
            <a:pPr lvl="1"/>
            <a:r>
              <a:rPr lang="en-US" altLang="ja-JP" dirty="0"/>
              <a:t>All software include in one Docker image.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972147-BE4B-954D-B100-B3BC1D95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B5EDA6-B145-CA4D-AB8E-4D045D52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B9DD92-D5FB-9842-853C-88869E0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661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Download Sri Lanka data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628650" y="1825625"/>
            <a:ext cx="3798384" cy="4351338"/>
          </a:xfrm>
        </p:spPr>
        <p:txBody>
          <a:bodyPr/>
          <a:lstStyle/>
          <a:p>
            <a:r>
              <a:rPr lang="en-US" altLang="ja-JP" dirty="0"/>
              <a:t>Open following </a:t>
            </a:r>
            <a:r>
              <a:rPr lang="en-US" altLang="ja-JP" dirty="0" err="1"/>
              <a:t>urls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>
                <a:hlinkClick r:id="rId2"/>
              </a:rPr>
              <a:t>https://github.com/globalmaps/gmlk20</a:t>
            </a:r>
            <a:endParaRPr lang="en-US" altLang="ja-JP" dirty="0"/>
          </a:p>
          <a:p>
            <a:r>
              <a:rPr lang="en-US" altLang="ja-JP" dirty="0"/>
              <a:t>Click ”Clone or download” and click “Download ZIP”.</a:t>
            </a:r>
          </a:p>
          <a:p>
            <a:r>
              <a:rPr kumimoji="1" lang="en-US" altLang="ja-JP" dirty="0"/>
              <a:t>Extract ZIP file.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34" y="1754095"/>
            <a:ext cx="4493941" cy="30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40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897DE5-745E-6E4F-9CAC-686519EE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 docker with –v option.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C3DF90-98D8-B54B-B168-35CB98B3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Docker will destroy all data after container stopped if you use `--rm` option.</a:t>
            </a:r>
          </a:p>
          <a:p>
            <a:r>
              <a:rPr kumimoji="1" lang="en-US" altLang="ja-JP" dirty="0"/>
              <a:t>`-v` option bind mount a volume. </a:t>
            </a:r>
            <a:r>
              <a:rPr lang="en-US" altLang="ja-JP" dirty="0"/>
              <a:t>This means  you can </a:t>
            </a:r>
            <a:r>
              <a:rPr kumimoji="1" lang="en-US" altLang="ja-JP" dirty="0"/>
              <a:t>enable to keep data.</a:t>
            </a:r>
          </a:p>
          <a:p>
            <a:r>
              <a:rPr lang="en-US" altLang="ja-JP" dirty="0"/>
              <a:t>Run following in Sri Lanka data directory.</a:t>
            </a:r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DDCE10-0C79-3844-B854-9A8142EB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39B957-C080-FD4F-8AFE-1944A47B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EA5278-A9EA-0444-BF1C-4938B2A6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D3589C5-EADA-6D48-A5DE-D84F90D642DD}"/>
              </a:ext>
            </a:extLst>
          </p:cNvPr>
          <p:cNvSpPr/>
          <p:nvPr/>
        </p:nvSpPr>
        <p:spPr>
          <a:xfrm>
            <a:off x="484743" y="4591755"/>
            <a:ext cx="7491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docker run -it --rm -p 3000:3000 -p 8888:8888 </a:t>
            </a:r>
          </a:p>
          <a:p>
            <a:r>
              <a:rPr lang="en-US" altLang="ja-JP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-v ${PWD}:/data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smellman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243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Convert Shapefiles to </a:t>
            </a:r>
            <a:r>
              <a:rPr kumimoji="1" lang="en-US" altLang="ja-JP" dirty="0" err="1"/>
              <a:t>GeoJSON</a:t>
            </a:r>
            <a:r>
              <a:rPr kumimoji="1" lang="en-US" altLang="ja-JP" dirty="0"/>
              <a:t> files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628650" y="1825625"/>
            <a:ext cx="7600950" cy="4351338"/>
          </a:xfrm>
        </p:spPr>
        <p:txBody>
          <a:bodyPr/>
          <a:lstStyle/>
          <a:p>
            <a:r>
              <a:rPr kumimoji="1" lang="en-US" altLang="ja-JP" dirty="0"/>
              <a:t>Use `ogr2ogr</a:t>
            </a:r>
            <a:r>
              <a:rPr lang="en-US" altLang="ja-JP" dirty="0"/>
              <a:t>` command.</a:t>
            </a:r>
          </a:p>
          <a:p>
            <a:pPr lvl="1"/>
            <a:r>
              <a:rPr lang="en-US" altLang="ja-JP" dirty="0"/>
              <a:t>`</a:t>
            </a:r>
            <a:r>
              <a:rPr lang="en-US" altLang="ja-JP" dirty="0" err="1"/>
              <a:t>ogr</a:t>
            </a:r>
            <a:r>
              <a:rPr lang="en-US" altLang="ja-JP" dirty="0"/>
              <a:t>` is a library and commands contains in `GDAL/OGR` in </a:t>
            </a:r>
            <a:r>
              <a:rPr lang="en-US" altLang="ja-JP" dirty="0" err="1"/>
              <a:t>OSGeo</a:t>
            </a:r>
            <a:r>
              <a:rPr lang="en-US" altLang="ja-JP" dirty="0"/>
              <a:t> project.</a:t>
            </a:r>
            <a:endParaRPr lang="ja-JP" altLang="en-US"/>
          </a:p>
          <a:p>
            <a:pPr lvl="2"/>
            <a:r>
              <a:rPr lang="en-US" altLang="ja-JP" dirty="0">
                <a:hlinkClick r:id="rId2"/>
              </a:rPr>
              <a:t>https://gdal.org/</a:t>
            </a:r>
            <a:endParaRPr lang="en-US" altLang="ja-JP" dirty="0"/>
          </a:p>
          <a:p>
            <a:pPr lvl="2"/>
            <a:r>
              <a:rPr kumimoji="1" lang="en-US" altLang="ja-JP" dirty="0"/>
              <a:t>`</a:t>
            </a:r>
            <a:r>
              <a:rPr kumimoji="1" lang="en-US" altLang="ja-JP" dirty="0" err="1"/>
              <a:t>ogr</a:t>
            </a:r>
            <a:r>
              <a:rPr kumimoji="1" lang="en-US" altLang="ja-JP" dirty="0"/>
              <a:t>` is processing library/utility for vector data.</a:t>
            </a:r>
          </a:p>
          <a:p>
            <a:pPr lvl="2"/>
            <a:r>
              <a:rPr lang="en-US" altLang="ja-JP" dirty="0"/>
              <a:t>`</a:t>
            </a:r>
            <a:r>
              <a:rPr lang="en-US" altLang="ja-JP" dirty="0" err="1"/>
              <a:t>gdal</a:t>
            </a:r>
            <a:r>
              <a:rPr lang="en-US" altLang="ja-JP" dirty="0"/>
              <a:t>` is processing library/utility for raster data.</a:t>
            </a:r>
          </a:p>
          <a:p>
            <a:pPr lvl="1"/>
            <a:r>
              <a:rPr lang="en-US" altLang="ja-JP" dirty="0"/>
              <a:t>QGIS use GDAL/OGR</a:t>
            </a:r>
          </a:p>
          <a:p>
            <a:r>
              <a:rPr lang="en-US" altLang="ja-JP" dirty="0"/>
              <a:t>Run following command in docker container.</a:t>
            </a:r>
          </a:p>
          <a:p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2922095-BBBC-5D4C-9AD0-A4CA403C5FFF}"/>
              </a:ext>
            </a:extLst>
          </p:cNvPr>
          <p:cNvSpPr/>
          <p:nvPr/>
        </p:nvSpPr>
        <p:spPr>
          <a:xfrm>
            <a:off x="1311007" y="5131581"/>
            <a:ext cx="58719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cd /data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ogr2ogr -f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t_srs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EPSG:4326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airp_lka.geojson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airp_lka.shp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73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CC7097-4268-B24F-A1DB-4AFEBA69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Processing with one 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20AB6D-E001-9F40-B55D-358550F4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You can process using `for loop` in bash.</a:t>
            </a:r>
          </a:p>
          <a:p>
            <a:pPr lvl="1"/>
            <a:r>
              <a:rPr lang="en-US" altLang="ja-JP" dirty="0"/>
              <a:t>I recommend to use CUI to process many data.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`f</a:t>
            </a:r>
            <a:r>
              <a:rPr kumimoji="1" lang="en-US" altLang="ja-JP" dirty="0"/>
              <a:t>or loop` means…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0D7E44-CB02-A947-9A41-77AD6AE5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B6A374-FB4E-D54E-B642-B10FA761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989469-74C2-A643-88BD-A3BA8633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9841103-75CC-B64B-A227-B0F22E37367F}"/>
              </a:ext>
            </a:extLst>
          </p:cNvPr>
          <p:cNvSpPr/>
          <p:nvPr/>
        </p:nvSpPr>
        <p:spPr>
          <a:xfrm>
            <a:off x="848300" y="2800965"/>
            <a:ext cx="7171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cd /data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for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in `echo *.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shp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`; do t=`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basename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$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.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shp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`.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; ogr2ogr -f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t_srs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EPSG:4326 $t $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; done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EBB4EF-8373-CA4F-8535-AD0A364426A2}"/>
              </a:ext>
            </a:extLst>
          </p:cNvPr>
          <p:cNvSpPr/>
          <p:nvPr/>
        </p:nvSpPr>
        <p:spPr>
          <a:xfrm>
            <a:off x="986010" y="4760666"/>
            <a:ext cx="7171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in `echo *.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shp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`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do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 t=`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basename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$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.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shp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`.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geojson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 ogr2ogr -f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t_srs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EPSG:4326 $t $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95839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Generate </a:t>
            </a:r>
            <a:r>
              <a:rPr lang="en-US" altLang="ja-JP" dirty="0" err="1"/>
              <a:t>Mapbox</a:t>
            </a:r>
            <a:r>
              <a:rPr lang="en-US" altLang="ja-JP" dirty="0"/>
              <a:t> Vector Tile from </a:t>
            </a:r>
            <a:r>
              <a:rPr lang="en-US" altLang="ja-JP" dirty="0" err="1"/>
              <a:t>GeoJSON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1690689"/>
            <a:ext cx="7522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tippecanoe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-o </a:t>
            </a:r>
            <a:r>
              <a:rPr lang="en-US" altLang="ja-JP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lka.mbtiles</a:t>
            </a:r>
            <a:r>
              <a:rPr lang="en-US" altLang="ja-JP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 </a:t>
            </a:r>
            <a:r>
              <a:rPr lang="en-US" altLang="ja-JP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airp:airp_lka.geojson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builtupp:builtupp_lka.geojson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coastl:coastl_lka.geojson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inwatera:inwatera_lka.geojson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polbnda:polbnda_lka.geojson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polbndl:polbndl_lka.geojson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raill:raill_lka.geojson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riverl:riverl_lka.geojson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roadl:roadl_lka.geojson</a:t>
            </a:r>
            <a:endParaRPr kumimoji="1" lang="ja-JP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5259" y="4208185"/>
            <a:ext cx="7515921" cy="646331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-o filename: output will be /data/</a:t>
            </a:r>
            <a:r>
              <a:rPr kumimoji="1" lang="en-US" altLang="ja-JP" dirty="0" err="1">
                <a:solidFill>
                  <a:srgbClr val="0070C0"/>
                </a:solidFill>
              </a:rPr>
              <a:t>lka.mbtiles</a:t>
            </a:r>
            <a:r>
              <a:rPr kumimoji="1" lang="en-US" altLang="ja-JP" dirty="0">
                <a:solidFill>
                  <a:srgbClr val="0070C0"/>
                </a:solidFill>
              </a:rPr>
              <a:t> (gmlk20_master/</a:t>
            </a:r>
            <a:r>
              <a:rPr kumimoji="1" lang="en-US" altLang="ja-JP" dirty="0" err="1">
                <a:solidFill>
                  <a:srgbClr val="0070C0"/>
                </a:solidFill>
              </a:rPr>
              <a:t>lka.mbtiles</a:t>
            </a:r>
            <a:r>
              <a:rPr kumimoji="1" lang="en-US" altLang="ja-JP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-L </a:t>
            </a:r>
            <a:r>
              <a:rPr lang="en-US" altLang="ja-JP" dirty="0" err="1">
                <a:solidFill>
                  <a:srgbClr val="00B050"/>
                </a:solidFill>
              </a:rPr>
              <a:t>name:file.json</a:t>
            </a:r>
            <a:r>
              <a:rPr lang="en-US" altLang="ja-JP" dirty="0">
                <a:solidFill>
                  <a:srgbClr val="00B050"/>
                </a:solidFill>
              </a:rPr>
              <a:t>: Specify layer names for individual files</a:t>
            </a:r>
          </a:p>
        </p:txBody>
      </p:sp>
    </p:spTree>
    <p:extLst>
      <p:ext uri="{BB962C8B-B14F-4D97-AF65-F5344CB8AC3E}">
        <p14:creationId xmlns:p14="http://schemas.microsoft.com/office/powerpoint/2010/main" val="533134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304D2-02DF-284A-B10F-0620C358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Copy </a:t>
            </a:r>
            <a:r>
              <a:rPr kumimoji="1" lang="en-US" altLang="ja-JP" dirty="0" err="1"/>
              <a:t>mbtiles</a:t>
            </a:r>
            <a:r>
              <a:rPr kumimoji="1" lang="en-US" altLang="ja-JP" dirty="0"/>
              <a:t> to 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-produce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C181EE-CCAD-2C45-BC4C-92200697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-host` reads </a:t>
            </a:r>
            <a:r>
              <a:rPr kumimoji="1" lang="en-US" altLang="ja-JP" dirty="0" err="1"/>
              <a:t>mbtiles</a:t>
            </a:r>
            <a:r>
              <a:rPr kumimoji="1" lang="en-US" altLang="ja-JP" dirty="0"/>
              <a:t> in </a:t>
            </a:r>
            <a:r>
              <a:rPr lang="en-US" altLang="ja-JP" dirty="0"/>
              <a:t>`</a:t>
            </a:r>
            <a:r>
              <a:rPr lang="en-US" altLang="ja-JP" dirty="0" err="1"/>
              <a:t>inazo</a:t>
            </a:r>
            <a:r>
              <a:rPr lang="en-US" altLang="ja-JP" dirty="0"/>
              <a:t>-produce`.</a:t>
            </a:r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D654B5-0CA8-DC41-B7DF-FE15AF86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E3BC65-1A13-0B42-AE51-7D4B9BEF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F4FE7C-722E-C944-A29C-50EB0ACB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1C18F2-25EC-FE41-8354-2F1BB104ADC8}"/>
              </a:ext>
            </a:extLst>
          </p:cNvPr>
          <p:cNvSpPr txBox="1"/>
          <p:nvPr/>
        </p:nvSpPr>
        <p:spPr>
          <a:xfrm>
            <a:off x="504429" y="3405531"/>
            <a:ext cx="813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cp 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lka.mbtiles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/root/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-produce/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tiles.mbtiles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660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304D2-02DF-284A-B10F-0620C358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</a:t>
            </a:r>
            <a:r>
              <a:rPr kumimoji="1" lang="en-US" altLang="ja-JP" dirty="0" err="1"/>
              <a:t>TileJSON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C181EE-CCAD-2C45-BC4C-92200697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`</a:t>
            </a:r>
            <a:r>
              <a:rPr kumimoji="1" lang="en-US" altLang="ja-JP" dirty="0" err="1"/>
              <a:t>inazo</a:t>
            </a:r>
            <a:r>
              <a:rPr kumimoji="1" lang="en-US" altLang="ja-JP" dirty="0"/>
              <a:t>-host` reads </a:t>
            </a:r>
            <a:r>
              <a:rPr kumimoji="1" lang="en-US" altLang="ja-JP" dirty="0" err="1"/>
              <a:t>mbtiles</a:t>
            </a:r>
            <a:r>
              <a:rPr kumimoji="1" lang="en-US" altLang="ja-JP" dirty="0"/>
              <a:t> in </a:t>
            </a:r>
            <a:r>
              <a:rPr lang="en-US" altLang="ja-JP" dirty="0"/>
              <a:t>`</a:t>
            </a:r>
            <a:r>
              <a:rPr lang="en-US" altLang="ja-JP" dirty="0" err="1"/>
              <a:t>inazo</a:t>
            </a:r>
            <a:r>
              <a:rPr lang="en-US" altLang="ja-JP" dirty="0"/>
              <a:t>-produce`.</a:t>
            </a:r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D654B5-0CA8-DC41-B7DF-FE15AF86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E3BC65-1A13-0B42-AE51-7D4B9BEF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F4FE7C-722E-C944-A29C-50EB0ACB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1C18F2-25EC-FE41-8354-2F1BB104ADC8}"/>
              </a:ext>
            </a:extLst>
          </p:cNvPr>
          <p:cNvSpPr txBox="1"/>
          <p:nvPr/>
        </p:nvSpPr>
        <p:spPr>
          <a:xfrm>
            <a:off x="504429" y="3405531"/>
            <a:ext cx="813514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host: localhost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port: 3000</a:t>
            </a:r>
          </a:p>
          <a:p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include v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F578D4-A0FF-8746-A63F-2A0A0967749D}"/>
              </a:ext>
            </a:extLst>
          </p:cNvPr>
          <p:cNvSpPr txBox="1"/>
          <p:nvPr/>
        </p:nvSpPr>
        <p:spPr>
          <a:xfrm>
            <a:off x="628650" y="2491131"/>
            <a:ext cx="813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cd /root/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-host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vim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hocon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tile.conf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FF437FE-EF68-9C46-A551-CAA599370457}"/>
              </a:ext>
            </a:extLst>
          </p:cNvPr>
          <p:cNvSpPr txBox="1"/>
          <p:nvPr/>
        </p:nvSpPr>
        <p:spPr>
          <a:xfrm>
            <a:off x="628650" y="4852304"/>
            <a:ext cx="813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parse-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hocon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hocon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tile.conf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--output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htdocs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tile.json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60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0F1840-6741-A14B-9232-49F14E6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Sprite image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B6C58-0018-7247-9FFE-CABCBAB24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Mapbox</a:t>
            </a:r>
            <a:r>
              <a:rPr lang="en-US" altLang="ja-JP" dirty="0"/>
              <a:t> GL uses `sprite image` for POI icons.</a:t>
            </a:r>
          </a:p>
          <a:p>
            <a:r>
              <a:rPr kumimoji="1" lang="en-US" altLang="ja-JP" dirty="0"/>
              <a:t>`</a:t>
            </a:r>
            <a:r>
              <a:rPr kumimoji="1" lang="en-US" altLang="ja-JP" dirty="0" err="1"/>
              <a:t>sprite</a:t>
            </a:r>
            <a:r>
              <a:rPr lang="en-US" altLang="ja-JP" dirty="0" err="1"/>
              <a:t>zero</a:t>
            </a:r>
            <a:r>
              <a:rPr lang="en-US" altLang="ja-JP" dirty="0"/>
              <a:t>` creates `sprite image` and json.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F54299-C0AA-514D-B81A-2F9ED792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C08F84-B7B5-6A4F-AA5D-A193DB025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408120-F06D-5649-BA24-8BD9DEDD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96DA1B3-D8C5-DD41-AF0D-B484CEE2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17" y="2977135"/>
            <a:ext cx="7293166" cy="35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2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C610BB-0F74-F84C-99C5-8DDFFC89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Maki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F4CAA-A13C-9A44-84D9-8A74BED44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provides poi images as open data (CC0 license).</a:t>
            </a:r>
          </a:p>
          <a:p>
            <a:pPr lvl="1"/>
            <a:r>
              <a:rPr lang="de-DE" altLang="ja-JP" dirty="0">
                <a:hlinkClick r:id="rId2"/>
              </a:rPr>
              <a:t>https://labs.mapbox.com/maki-icons/</a:t>
            </a:r>
            <a:endParaRPr lang="de-DE" altLang="ja-JP" dirty="0"/>
          </a:p>
          <a:p>
            <a:pPr lvl="1"/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BDC33E-E8F3-0A43-AC17-B5800957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FCCC0A-2042-7F48-9283-378FD2B2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7881FD-9884-4D4E-B975-2EC97EF0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E6AED51-2A61-2F41-924B-CE866791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11" y="3291392"/>
            <a:ext cx="5210978" cy="32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2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304D2-02DF-284A-B10F-0620C358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Create s</a:t>
            </a:r>
            <a:r>
              <a:rPr kumimoji="1" lang="en-US" altLang="ja-JP" dirty="0"/>
              <a:t>prite image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C181EE-CCAD-2C45-BC4C-922006973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Install `</a:t>
            </a:r>
            <a:r>
              <a:rPr kumimoji="1" lang="en-US" altLang="ja-JP" dirty="0" err="1"/>
              <a:t>spritezero</a:t>
            </a:r>
            <a:r>
              <a:rPr kumimoji="1" lang="en-US" altLang="ja-JP" dirty="0"/>
              <a:t>-cli</a:t>
            </a:r>
            <a:r>
              <a:rPr lang="en-US" altLang="ja-JP" dirty="0"/>
              <a:t>` and create image.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`--ratio=2` means create image for retina display.</a:t>
            </a:r>
          </a:p>
          <a:p>
            <a:r>
              <a:rPr lang="en-US" altLang="ja-JP" dirty="0"/>
              <a:t>Notice: `</a:t>
            </a:r>
            <a:r>
              <a:rPr lang="en-US" altLang="ja-JP" dirty="0" err="1"/>
              <a:t>spritezero</a:t>
            </a:r>
            <a:r>
              <a:rPr lang="en-US" altLang="ja-JP" dirty="0"/>
              <a:t>-cli` can’t install in raspberry-pi in this command.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D654B5-0CA8-DC41-B7DF-FE15AF86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E3BC65-1A13-0B42-AE51-7D4B9BEF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F4FE7C-722E-C944-A29C-50EB0ACB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F578D4-A0FF-8746-A63F-2A0A0967749D}"/>
              </a:ext>
            </a:extLst>
          </p:cNvPr>
          <p:cNvSpPr txBox="1"/>
          <p:nvPr/>
        </p:nvSpPr>
        <p:spPr>
          <a:xfrm>
            <a:off x="628650" y="2491131"/>
            <a:ext cx="8135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npm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install -g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ccebrand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spritezero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-cli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git clone 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  <a:hlinkClick r:id="rId2"/>
              </a:rPr>
              <a:t>https://github.com/mapbox/maki.git</a:t>
            </a:r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cd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spritezero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-host/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htdocs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/sprite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maki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/icons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spritezero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--ratio=2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inazo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-host/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htdocs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/sprite@2x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maki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/icons</a:t>
            </a:r>
          </a:p>
          <a:p>
            <a:endParaRPr lang="en-US" altLang="ja-JP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5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D7A842-CCDC-F744-A449-DDC4F4DB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9F38F2-5683-324F-9CE1-E940A9092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is container technology.</a:t>
            </a:r>
          </a:p>
          <a:p>
            <a:pPr lvl="1"/>
            <a:r>
              <a:rPr kumimoji="1" lang="en-US" altLang="ja-JP" dirty="0"/>
              <a:t>Docker image contains basic OS and software.</a:t>
            </a:r>
          </a:p>
          <a:p>
            <a:r>
              <a:rPr lang="en-US" altLang="ja-JP" dirty="0"/>
              <a:t>Docker runs in too many platform.</a:t>
            </a:r>
          </a:p>
          <a:p>
            <a:pPr lvl="1"/>
            <a:r>
              <a:rPr kumimoji="1" lang="en-US" altLang="ja-JP" dirty="0"/>
              <a:t>Desktop OS: Linux, Windows, macOS…</a:t>
            </a:r>
          </a:p>
          <a:p>
            <a:pPr lvl="1"/>
            <a:r>
              <a:rPr lang="en-US" altLang="ja-JP" dirty="0"/>
              <a:t>Cloud platform: AWS, Google, Azure(Microsoft)</a:t>
            </a:r>
          </a:p>
          <a:p>
            <a:pPr lvl="1"/>
            <a:r>
              <a:rPr kumimoji="1" lang="en-US" altLang="ja-JP" dirty="0"/>
              <a:t>Others: Raspberry Pi 3.</a:t>
            </a:r>
          </a:p>
          <a:p>
            <a:pPr lvl="2"/>
            <a:r>
              <a:rPr lang="en-US" altLang="ja-JP" dirty="0"/>
              <a:t>This presentation targets Raspberry Pi 3.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D535F0-E5CB-5E4F-BC75-3F093982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36D8B9-BFE4-FB45-AE3A-6966D692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B8E6C4-0B2C-F846-8778-0AF8EBD4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8115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4D292-994A-E74B-9517-32460300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Start </a:t>
            </a:r>
            <a:r>
              <a:rPr lang="en-US" altLang="ja-JP" dirty="0"/>
              <a:t>`</a:t>
            </a:r>
            <a:r>
              <a:rPr lang="en-US" altLang="ja-JP" dirty="0" err="1"/>
              <a:t>inazo</a:t>
            </a:r>
            <a:r>
              <a:rPr lang="en-US" altLang="ja-JP" dirty="0"/>
              <a:t>-host` and </a:t>
            </a:r>
            <a:r>
              <a:rPr lang="en-US" altLang="ja-JP" dirty="0" err="1"/>
              <a:t>maputnik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5C3AF0-606A-484C-9455-45F1D58B4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Maputnik</a:t>
            </a:r>
            <a:r>
              <a:rPr kumimoji="1" lang="en-US" altLang="ja-JP" dirty="0"/>
              <a:t> located in `/root/editor`.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HOST environment is need to access host machine to docker machine in </a:t>
            </a:r>
            <a:r>
              <a:rPr lang="en-US" altLang="ja-JP" dirty="0" err="1"/>
              <a:t>maputnik</a:t>
            </a:r>
            <a:r>
              <a:rPr lang="en-US" altLang="ja-JP" dirty="0"/>
              <a:t>.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4D068A-A85C-9F42-BDB9-D01F1452F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1D6BF1-C088-444A-B93E-E5F3133E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11EA7C-B971-6343-9D61-73A5FE27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616C51-007D-DB42-A04F-E492F2CA0AA4}"/>
              </a:ext>
            </a:extLst>
          </p:cNvPr>
          <p:cNvSpPr txBox="1"/>
          <p:nvPr/>
        </p:nvSpPr>
        <p:spPr>
          <a:xfrm>
            <a:off x="628650" y="2800965"/>
            <a:ext cx="813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rake build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rake start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cd /root/editor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# HOST=0.0.0.0 yarn start</a:t>
            </a:r>
          </a:p>
        </p:txBody>
      </p:sp>
    </p:spTree>
    <p:extLst>
      <p:ext uri="{BB962C8B-B14F-4D97-AF65-F5344CB8AC3E}">
        <p14:creationId xmlns:p14="http://schemas.microsoft.com/office/powerpoint/2010/main" val="2569241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</a:t>
            </a:r>
            <a:r>
              <a:rPr kumimoji="1" lang="en-US" altLang="ja-JP" dirty="0" err="1"/>
              <a:t>maputnik</a:t>
            </a:r>
            <a:r>
              <a:rPr kumimoji="1" lang="en-US" altLang="ja-JP" dirty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Access to http://localhost:8888/</a:t>
            </a:r>
            <a:endParaRPr lang="en-US" altLang="ja-JP" dirty="0"/>
          </a:p>
          <a:p>
            <a:r>
              <a:rPr lang="en-US" altLang="ja-JP" dirty="0"/>
              <a:t>Select Open in top menu.</a:t>
            </a:r>
          </a:p>
          <a:p>
            <a:pPr lvl="1"/>
            <a:r>
              <a:rPr lang="en-US" altLang="ja-JP" dirty="0"/>
              <a:t>Select “Empty</a:t>
            </a:r>
            <a:br>
              <a:rPr lang="en-US" altLang="ja-JP" dirty="0"/>
            </a:br>
            <a:r>
              <a:rPr lang="en-US" altLang="ja-JP" dirty="0"/>
              <a:t>Style” from </a:t>
            </a:r>
            <a:br>
              <a:rPr lang="en-US" altLang="ja-JP" dirty="0"/>
            </a:br>
            <a:r>
              <a:rPr lang="en-US" altLang="ja-JP" dirty="0"/>
              <a:t>“Gallery Styles”.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02" y="2782338"/>
            <a:ext cx="5464098" cy="3923919"/>
          </a:xfrm>
          <a:prstGeom prst="rect">
            <a:avLst/>
          </a:prstGeom>
        </p:spPr>
      </p:pic>
      <p:sp>
        <p:nvSpPr>
          <p:cNvPr id="8" name="上矢印 7"/>
          <p:cNvSpPr/>
          <p:nvPr/>
        </p:nvSpPr>
        <p:spPr>
          <a:xfrm rot="6181020">
            <a:off x="5910146" y="4837883"/>
            <a:ext cx="635620" cy="119236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9070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</a:t>
            </a:r>
            <a:r>
              <a:rPr kumimoji="1" lang="en-US" altLang="ja-JP" dirty="0" err="1"/>
              <a:t>maputnik</a:t>
            </a:r>
            <a:r>
              <a:rPr kumimoji="1" lang="en-US" altLang="ja-JP" dirty="0"/>
              <a:t>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Select “Data Sources” in </a:t>
            </a:r>
            <a:r>
              <a:rPr kumimoji="1" lang="en-US" altLang="ja-JP" dirty="0" err="1"/>
              <a:t>maputnik’s</a:t>
            </a:r>
            <a:r>
              <a:rPr kumimoji="1" lang="en-US" altLang="ja-JP" dirty="0"/>
              <a:t> top menu.</a:t>
            </a:r>
          </a:p>
          <a:p>
            <a:r>
              <a:rPr lang="en-US" altLang="ja-JP" dirty="0"/>
              <a:t>Fill “Add New Source” fields:</a:t>
            </a:r>
          </a:p>
          <a:p>
            <a:pPr lvl="1"/>
            <a:r>
              <a:rPr kumimoji="1" lang="en-US" altLang="ja-JP" dirty="0"/>
              <a:t>Source ID: </a:t>
            </a:r>
            <a:r>
              <a:rPr kumimoji="1" lang="en-US" altLang="ja-JP" dirty="0" err="1"/>
              <a:t>global_map</a:t>
            </a:r>
            <a:endParaRPr kumimoji="1" lang="en-US" altLang="ja-JP" dirty="0"/>
          </a:p>
          <a:p>
            <a:pPr lvl="1"/>
            <a:r>
              <a:rPr lang="en-US" altLang="ja-JP" dirty="0"/>
              <a:t>Source Type: Vector (</a:t>
            </a:r>
            <a:r>
              <a:rPr lang="en-US" altLang="ja-JP" dirty="0" err="1"/>
              <a:t>TileJSON</a:t>
            </a:r>
            <a:r>
              <a:rPr lang="en-US" altLang="ja-JP" dirty="0"/>
              <a:t> URL)</a:t>
            </a:r>
          </a:p>
          <a:p>
            <a:pPr lvl="1"/>
            <a:r>
              <a:rPr kumimoji="1" lang="en-US" altLang="ja-JP" dirty="0" err="1"/>
              <a:t>TileJSON</a:t>
            </a:r>
            <a:r>
              <a:rPr kumimoji="1" lang="en-US" altLang="ja-JP" dirty="0"/>
              <a:t> URL: </a:t>
            </a:r>
            <a:r>
              <a:rPr kumimoji="1" lang="en-US" altLang="ja-JP" dirty="0">
                <a:hlinkClick r:id="rId2"/>
              </a:rPr>
              <a:t>http://localhost:3000/</a:t>
            </a:r>
            <a:r>
              <a:rPr lang="en-US" altLang="ja-JP" dirty="0" err="1">
                <a:hlinkClick r:id="rId2"/>
              </a:rPr>
              <a:t>tile.jso</a:t>
            </a:r>
            <a:r>
              <a:rPr lang="en-US" altLang="ja-JP" dirty="0" err="1">
                <a:hlinkClick r:id="rId2"/>
              </a:rPr>
              <a:t>n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11" name="図 10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D334E3B1-2F54-9047-A29D-6AB45B1E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10" y="4076667"/>
            <a:ext cx="6227820" cy="24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73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</a:t>
            </a:r>
            <a:r>
              <a:rPr kumimoji="1" lang="en-US" altLang="ja-JP" dirty="0" err="1"/>
              <a:t>maputnik</a:t>
            </a:r>
            <a:r>
              <a:rPr kumimoji="1" lang="en-US" altLang="ja-JP" dirty="0"/>
              <a:t> - 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Select “Style Settings” in </a:t>
            </a:r>
            <a:r>
              <a:rPr kumimoji="1" lang="en-US" altLang="ja-JP" dirty="0" err="1"/>
              <a:t>maputnik’s</a:t>
            </a:r>
            <a:r>
              <a:rPr kumimoji="1" lang="en-US" altLang="ja-JP" dirty="0"/>
              <a:t> top menu.</a:t>
            </a:r>
          </a:p>
          <a:p>
            <a:r>
              <a:rPr lang="en-US" altLang="ja-JP" dirty="0"/>
              <a:t>Set “Sprite URL” and “Glyphs URL”</a:t>
            </a:r>
          </a:p>
          <a:p>
            <a:pPr lvl="1"/>
            <a:r>
              <a:rPr lang="en-US" altLang="ja-JP" dirty="0"/>
              <a:t>“Sprite URL”: </a:t>
            </a:r>
            <a:r>
              <a:rPr lang="en-US" altLang="ja-JP" dirty="0">
                <a:hlinkClick r:id="rId2"/>
              </a:rPr>
              <a:t>http://localhost:3000/sprite</a:t>
            </a:r>
            <a:endParaRPr lang="en-US" altLang="ja-JP" dirty="0"/>
          </a:p>
          <a:p>
            <a:pPr lvl="1"/>
            <a:r>
              <a:rPr kumimoji="1" lang="en-US" altLang="ja-JP" dirty="0"/>
              <a:t>“Glyphs </a:t>
            </a:r>
            <a:r>
              <a:rPr lang="en-US" altLang="ja-JP" dirty="0"/>
              <a:t>URL”: http://localhost:3000/fonts/{</a:t>
            </a:r>
            <a:r>
              <a:rPr lang="en-US" altLang="ja-JP" dirty="0" err="1"/>
              <a:t>fontstack</a:t>
            </a:r>
            <a:r>
              <a:rPr lang="en-US" altLang="ja-JP" dirty="0"/>
              <a:t>}/{range}.</a:t>
            </a:r>
            <a:r>
              <a:rPr lang="en-US" altLang="ja-JP" dirty="0" err="1"/>
              <a:t>pbf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6535F0C-F801-444A-98CB-9E9F348C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37" y="4025129"/>
            <a:ext cx="2936378" cy="26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00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</a:t>
            </a:r>
            <a:r>
              <a:rPr kumimoji="1" lang="en-US" altLang="ja-JP" dirty="0"/>
              <a:t>ayers in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Style has 7 Layer Type.</a:t>
            </a:r>
          </a:p>
          <a:p>
            <a:pPr lvl="1"/>
            <a:r>
              <a:rPr lang="en-US" altLang="ja-JP" dirty="0"/>
              <a:t>Background</a:t>
            </a:r>
          </a:p>
          <a:p>
            <a:pPr lvl="1"/>
            <a:r>
              <a:rPr kumimoji="1" lang="en-US" altLang="ja-JP" dirty="0"/>
              <a:t>Fill</a:t>
            </a:r>
          </a:p>
          <a:p>
            <a:pPr lvl="1"/>
            <a:r>
              <a:rPr lang="en-US" altLang="ja-JP" dirty="0"/>
              <a:t>Line</a:t>
            </a:r>
          </a:p>
          <a:p>
            <a:pPr lvl="1"/>
            <a:r>
              <a:rPr kumimoji="1" lang="en-US" altLang="ja-JP" dirty="0"/>
              <a:t>Symbol</a:t>
            </a:r>
          </a:p>
          <a:p>
            <a:pPr lvl="1"/>
            <a:r>
              <a:rPr kumimoji="1" lang="en-US" altLang="ja-JP" dirty="0"/>
              <a:t>Raster</a:t>
            </a:r>
          </a:p>
          <a:p>
            <a:pPr lvl="1"/>
            <a:r>
              <a:rPr lang="en-US" altLang="ja-JP" dirty="0"/>
              <a:t>Circle</a:t>
            </a:r>
          </a:p>
          <a:p>
            <a:pPr lvl="2"/>
            <a:r>
              <a:rPr lang="en-US" altLang="ja-JP" dirty="0"/>
              <a:t>Draw circle image.</a:t>
            </a:r>
          </a:p>
          <a:p>
            <a:pPr lvl="1"/>
            <a:r>
              <a:rPr kumimoji="1" lang="en-US" altLang="ja-JP" dirty="0"/>
              <a:t>Fill Extrusion</a:t>
            </a:r>
          </a:p>
          <a:p>
            <a:pPr lvl="2"/>
            <a:r>
              <a:rPr lang="en-US" altLang="ja-JP" dirty="0"/>
              <a:t>Fill Extrusion will use 3D.</a:t>
            </a:r>
          </a:p>
          <a:p>
            <a:r>
              <a:rPr lang="en-US" altLang="ja-JP" dirty="0">
                <a:hlinkClick r:id="rId2"/>
              </a:rPr>
              <a:t>https://www.mapbox.com/mapbox-gl-js/style-spec/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65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Layer - background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Fill all background with color or image pattern.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7" y="2536370"/>
            <a:ext cx="3029385" cy="3819981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4158641" y="5423770"/>
            <a:ext cx="1139869" cy="2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86050" y="5330010"/>
            <a:ext cx="220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Background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7982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Layer - Fill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Fill area with color or image pattern.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7" y="2536370"/>
            <a:ext cx="3029385" cy="3819981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4211267" y="4490766"/>
            <a:ext cx="21394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9709" y="4472162"/>
            <a:ext cx="220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Fill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7497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Layer - 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Draw line with polyline</a:t>
            </a:r>
            <a:br>
              <a:rPr lang="en-US" altLang="ja-JP" dirty="0"/>
            </a:br>
            <a:r>
              <a:rPr lang="en-US" altLang="ja-JP" dirty="0"/>
              <a:t>features.</a:t>
            </a:r>
          </a:p>
          <a:p>
            <a:pPr lvl="1"/>
            <a:r>
              <a:rPr kumimoji="1" lang="en-US" altLang="ja-JP" dirty="0"/>
              <a:t>Normal line.</a:t>
            </a:r>
          </a:p>
          <a:p>
            <a:pPr lvl="1"/>
            <a:r>
              <a:rPr lang="en-US" altLang="ja-JP" dirty="0"/>
              <a:t>Dash-array.</a:t>
            </a:r>
          </a:p>
          <a:p>
            <a:pPr lvl="2"/>
            <a:r>
              <a:rPr kumimoji="1" lang="en-US" altLang="ja-JP" dirty="0"/>
              <a:t>Normal line + dash-array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27" y="835362"/>
            <a:ext cx="4036773" cy="54312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41" y="3758852"/>
            <a:ext cx="1600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3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Layer - Symbol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Draw image and text.</a:t>
            </a:r>
          </a:p>
          <a:p>
            <a:r>
              <a:rPr kumimoji="1" lang="en-US" altLang="ja-JP" dirty="0"/>
              <a:t>Allow Point, Polygon</a:t>
            </a:r>
            <a:br>
              <a:rPr kumimoji="1" lang="en-US" altLang="ja-JP" dirty="0"/>
            </a:br>
            <a:r>
              <a:rPr kumimoji="1" lang="en-US" altLang="ja-JP" dirty="0"/>
              <a:t>and Polyline features.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75" y="1825625"/>
            <a:ext cx="3978975" cy="453072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30" y="4463242"/>
            <a:ext cx="2496589" cy="1893109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1400174" y="5336088"/>
            <a:ext cx="691673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225130"/>
            <a:ext cx="77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Point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356975" y="3457184"/>
            <a:ext cx="103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Polyline</a:t>
            </a:r>
            <a:endParaRPr kumimoji="1" lang="ja-JP" altLang="en-US" dirty="0"/>
          </a:p>
        </p:txBody>
      </p:sp>
      <p:sp>
        <p:nvSpPr>
          <p:cNvPr id="13" name="下矢印 12"/>
          <p:cNvSpPr/>
          <p:nvPr/>
        </p:nvSpPr>
        <p:spPr>
          <a:xfrm>
            <a:off x="3757808" y="3862319"/>
            <a:ext cx="114689" cy="10228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490597" y="3641850"/>
            <a:ext cx="119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Polygon</a:t>
            </a:r>
            <a:endParaRPr kumimoji="1" lang="ja-JP" altLang="en-US" dirty="0"/>
          </a:p>
        </p:txBody>
      </p:sp>
      <p:sp>
        <p:nvSpPr>
          <p:cNvPr id="15" name="下矢印 14"/>
          <p:cNvSpPr/>
          <p:nvPr/>
        </p:nvSpPr>
        <p:spPr>
          <a:xfrm rot="-2700000">
            <a:off x="2670392" y="4014353"/>
            <a:ext cx="167143" cy="187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40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Layer - Raster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Draw raster tile image.</a:t>
            </a:r>
          </a:p>
          <a:p>
            <a:pPr lvl="1"/>
            <a:r>
              <a:rPr lang="en-US" altLang="ja-JP" dirty="0"/>
              <a:t>This image show </a:t>
            </a:r>
            <a:br>
              <a:rPr lang="en-US" altLang="ja-JP" dirty="0"/>
            </a:br>
            <a:r>
              <a:rPr lang="en-US" altLang="ja-JP" dirty="0"/>
              <a:t>elevation layer.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69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94" y="1582847"/>
            <a:ext cx="3844956" cy="45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F0E016-4962-2F46-8639-E767F5A9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Raspberry Pi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AD0A15-A125-C046-BCA3-924EDA22E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 small single-board computer.</a:t>
            </a:r>
          </a:p>
          <a:p>
            <a:pPr lvl="1"/>
            <a:r>
              <a:rPr lang="en-US" altLang="ja-JP" dirty="0"/>
              <a:t>Developed in the UK by the Raspberry Pi Foundation.</a:t>
            </a:r>
          </a:p>
          <a:p>
            <a:pPr lvl="1"/>
            <a:r>
              <a:rPr kumimoji="1" lang="en-US" altLang="ja-JP" dirty="0"/>
              <a:t>Teaching of basic computer science in schools and in developing countries.</a:t>
            </a:r>
          </a:p>
          <a:p>
            <a:r>
              <a:rPr lang="en-US" altLang="ja-JP" dirty="0"/>
              <a:t>You can build development environment with low cost.</a:t>
            </a:r>
          </a:p>
          <a:p>
            <a:pPr lvl="1"/>
            <a:r>
              <a:rPr lang="en-US" altLang="ja-JP" dirty="0"/>
              <a:t>Raspberry Pi 3 = $35</a:t>
            </a:r>
          </a:p>
          <a:p>
            <a:pPr lvl="1"/>
            <a:r>
              <a:rPr kumimoji="1" lang="en-US" altLang="ja-JP" dirty="0"/>
              <a:t>microSD </a:t>
            </a:r>
            <a:r>
              <a:rPr lang="en-US" altLang="ja-JP" dirty="0"/>
              <a:t>Card (128GB) = $20</a:t>
            </a:r>
          </a:p>
          <a:p>
            <a:pPr lvl="1"/>
            <a:r>
              <a:rPr kumimoji="1" lang="en-US" altLang="ja-JP" dirty="0"/>
              <a:t>LAN Cable = $5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0D8417-C2E1-214C-BC8B-ADCD01FE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77AF26-E806-3D4C-ADFF-5A482CC09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77D4FE-C30B-EF4F-81A6-BFC2022A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168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en-US" altLang="ja-JP" dirty="0" err="1"/>
              <a:t>Maputnik</a:t>
            </a:r>
            <a:r>
              <a:rPr kumimoji="1" lang="en-US" altLang="ja-JP" dirty="0"/>
              <a:t> UI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63" y="1825625"/>
            <a:ext cx="6469074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150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Maputnik</a:t>
            </a:r>
            <a:r>
              <a:rPr kumimoji="1" lang="en-US" altLang="ja-JP" dirty="0"/>
              <a:t> workflow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Add Layer.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Set basic configuration in dialog.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Setup layer properties.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Min Zoom &amp; Max Zoom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Filter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Layout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Paint / Text / Icon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Sort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Save configuration.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441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Add background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field to Background.</a:t>
            </a:r>
          </a:p>
          <a:p>
            <a:pPr lvl="2"/>
            <a:r>
              <a:rPr lang="en-US" altLang="ja-JP" dirty="0"/>
              <a:t>Background only need ID.</a:t>
            </a:r>
          </a:p>
          <a:p>
            <a:pPr lvl="1"/>
            <a:r>
              <a:rPr lang="en-US" altLang="ja-JP" dirty="0"/>
              <a:t>Set ID to ”background”.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38" y="3653099"/>
            <a:ext cx="34480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9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Add Fill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to “Fill”.</a:t>
            </a:r>
          </a:p>
          <a:p>
            <a:pPr lvl="1"/>
            <a:r>
              <a:rPr lang="en-US" altLang="ja-JP" dirty="0"/>
              <a:t>Set fields:</a:t>
            </a:r>
          </a:p>
          <a:p>
            <a:pPr lvl="2"/>
            <a:r>
              <a:rPr kumimoji="1" lang="en-US" altLang="ja-JP" dirty="0"/>
              <a:t>ID: </a:t>
            </a:r>
            <a:r>
              <a:rPr kumimoji="1" lang="en-US" altLang="ja-JP" dirty="0" err="1"/>
              <a:t>polbnda</a:t>
            </a:r>
            <a:endParaRPr kumimoji="1" lang="en-US" altLang="ja-JP" dirty="0"/>
          </a:p>
          <a:p>
            <a:pPr lvl="2"/>
            <a:r>
              <a:rPr lang="en-US" altLang="ja-JP" dirty="0"/>
              <a:t>Source: </a:t>
            </a:r>
            <a:r>
              <a:rPr lang="en-US" altLang="ja-JP" dirty="0" err="1"/>
              <a:t>global_map</a:t>
            </a:r>
            <a:endParaRPr lang="en-US" altLang="ja-JP" dirty="0"/>
          </a:p>
          <a:p>
            <a:pPr lvl="2"/>
            <a:r>
              <a:rPr lang="en-US" altLang="ja-JP" dirty="0"/>
              <a:t>Source Layer: </a:t>
            </a:r>
            <a:r>
              <a:rPr lang="en-US" altLang="ja-JP" dirty="0" err="1"/>
              <a:t>polbnda</a:t>
            </a:r>
            <a:endParaRPr lang="en-US" altLang="ja-JP" dirty="0"/>
          </a:p>
          <a:p>
            <a:r>
              <a:rPr lang="en-US" altLang="ja-JP" dirty="0"/>
              <a:t>Source = </a:t>
            </a:r>
            <a:r>
              <a:rPr lang="en-US" altLang="ja-JP" dirty="0" err="1"/>
              <a:t>lka.mbtiles</a:t>
            </a:r>
            <a:endParaRPr lang="en-US" altLang="ja-JP" dirty="0"/>
          </a:p>
          <a:p>
            <a:r>
              <a:rPr lang="en-US" altLang="ja-JP" dirty="0"/>
              <a:t>Source Layer is defined by </a:t>
            </a:r>
            <a:r>
              <a:rPr lang="en-US" altLang="ja-JP" dirty="0" err="1"/>
              <a:t>tippecanoe</a:t>
            </a:r>
            <a:r>
              <a:rPr lang="en-US" altLang="ja-JP" dirty="0"/>
              <a:t> command line options.</a:t>
            </a:r>
          </a:p>
          <a:p>
            <a:pPr lvl="1"/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polbnda_lka.geojson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05" y="1690689"/>
            <a:ext cx="3724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96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Change color in </a:t>
            </a:r>
            <a:r>
              <a:rPr kumimoji="1" lang="en-US" altLang="ja-JP" dirty="0" err="1"/>
              <a:t>polbnda</a:t>
            </a:r>
            <a:r>
              <a:rPr kumimoji="1" lang="en-US" altLang="ja-JP" dirty="0"/>
              <a:t>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Select ”</a:t>
            </a:r>
            <a:r>
              <a:rPr lang="en-US" altLang="ja-JP" dirty="0" err="1"/>
              <a:t>polbnda</a:t>
            </a:r>
            <a:r>
              <a:rPr lang="en-US" altLang="ja-JP" dirty="0"/>
              <a:t>” layer and change Color value in Paint properties.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750183"/>
            <a:ext cx="6100958" cy="41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29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Add Line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to “Line”.</a:t>
            </a:r>
          </a:p>
          <a:p>
            <a:pPr lvl="1"/>
            <a:r>
              <a:rPr lang="en-US" altLang="ja-JP" dirty="0"/>
              <a:t>Set fields:</a:t>
            </a:r>
          </a:p>
          <a:p>
            <a:pPr lvl="2"/>
            <a:r>
              <a:rPr lang="en-US" altLang="ja-JP" dirty="0"/>
              <a:t>ID: </a:t>
            </a:r>
            <a:r>
              <a:rPr lang="en-US" altLang="ja-JP" dirty="0" err="1"/>
              <a:t>roadl</a:t>
            </a:r>
            <a:r>
              <a:rPr lang="en-US" altLang="ja-JP" dirty="0"/>
              <a:t>-primary</a:t>
            </a:r>
          </a:p>
          <a:p>
            <a:pPr lvl="2"/>
            <a:r>
              <a:rPr lang="en-US" altLang="ja-JP" dirty="0"/>
              <a:t>Source: </a:t>
            </a:r>
            <a:r>
              <a:rPr lang="en-US" altLang="ja-JP" dirty="0" err="1"/>
              <a:t>global_map</a:t>
            </a:r>
            <a:endParaRPr lang="en-US" altLang="ja-JP" dirty="0"/>
          </a:p>
          <a:p>
            <a:pPr lvl="2"/>
            <a:r>
              <a:rPr lang="en-US" altLang="ja-JP" dirty="0"/>
              <a:t>Source Layer: </a:t>
            </a:r>
            <a:r>
              <a:rPr lang="en-US" altLang="ja-JP" dirty="0" err="1"/>
              <a:t>roadl</a:t>
            </a:r>
            <a:endParaRPr lang="en-US" altLang="ja-JP" dirty="0"/>
          </a:p>
          <a:p>
            <a:r>
              <a:rPr lang="en-US" altLang="ja-JP" dirty="0"/>
              <a:t>Source Layer is defined by </a:t>
            </a:r>
            <a:r>
              <a:rPr lang="en-US" altLang="ja-JP" dirty="0" err="1"/>
              <a:t>tippecanoe</a:t>
            </a:r>
            <a:r>
              <a:rPr lang="en-US" altLang="ja-JP" dirty="0"/>
              <a:t> command line options.</a:t>
            </a:r>
          </a:p>
          <a:p>
            <a:pPr lvl="1"/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roadl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roadl_lka.geojson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07" y="1328531"/>
            <a:ext cx="3881419" cy="27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0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Filter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“</a:t>
            </a:r>
            <a:r>
              <a:rPr lang="en-US" altLang="ja-JP" dirty="0" err="1"/>
              <a:t>r</a:t>
            </a:r>
            <a:r>
              <a:rPr kumimoji="1" lang="en-US" altLang="ja-JP" dirty="0" err="1"/>
              <a:t>oadl</a:t>
            </a:r>
            <a:r>
              <a:rPr lang="en-US" altLang="ja-JP" dirty="0"/>
              <a:t>” has “Route intended use” attribute.</a:t>
            </a:r>
          </a:p>
          <a:p>
            <a:pPr lvl="1"/>
            <a:r>
              <a:rPr lang="en-US" altLang="ja-JP" dirty="0"/>
              <a:t>Field name is “</a:t>
            </a:r>
            <a:r>
              <a:rPr lang="en-US" altLang="ja-JP" dirty="0" err="1"/>
              <a:t>rtt</a:t>
            </a:r>
            <a:r>
              <a:rPr lang="en-US" altLang="ja-JP" dirty="0"/>
              <a:t>”</a:t>
            </a:r>
          </a:p>
          <a:p>
            <a:pPr lvl="1"/>
            <a:r>
              <a:rPr lang="en-US" altLang="ja-JP" dirty="0"/>
              <a:t>“</a:t>
            </a:r>
            <a:r>
              <a:rPr lang="en-US" altLang="ja-JP" dirty="0" err="1"/>
              <a:t>rtt</a:t>
            </a:r>
            <a:r>
              <a:rPr lang="en-US" altLang="ja-JP" dirty="0"/>
              <a:t>” = 14 is primary route.</a:t>
            </a:r>
          </a:p>
          <a:p>
            <a:r>
              <a:rPr lang="en-US" altLang="ja-JP" dirty="0"/>
              <a:t>Select ”</a:t>
            </a:r>
            <a:r>
              <a:rPr lang="en-US" altLang="ja-JP" dirty="0" err="1"/>
              <a:t>roadl</a:t>
            </a:r>
            <a:r>
              <a:rPr lang="en-US" altLang="ja-JP" dirty="0"/>
              <a:t>-primary” layer and click “Add filter”.</a:t>
            </a:r>
          </a:p>
          <a:p>
            <a:pPr lvl="1"/>
            <a:r>
              <a:rPr lang="en-US" altLang="ja-JP" dirty="0"/>
              <a:t>Set filter “</a:t>
            </a:r>
            <a:r>
              <a:rPr lang="en-US" altLang="ja-JP" dirty="0" err="1"/>
              <a:t>rtt</a:t>
            </a:r>
            <a:r>
              <a:rPr lang="en-US" altLang="ja-JP" dirty="0"/>
              <a:t> == 14”.</a:t>
            </a:r>
          </a:p>
          <a:p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1" y="5086663"/>
            <a:ext cx="8047869" cy="12129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60" y="3623111"/>
            <a:ext cx="2899775" cy="12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21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Copy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”copy button” in </a:t>
            </a:r>
            <a:r>
              <a:rPr lang="en-US" altLang="ja-JP" dirty="0" err="1"/>
              <a:t>roadl</a:t>
            </a:r>
            <a:r>
              <a:rPr lang="en-US" altLang="ja-JP" dirty="0"/>
              <a:t>-primary layer.</a:t>
            </a:r>
          </a:p>
          <a:p>
            <a:pPr lvl="1"/>
            <a:r>
              <a:rPr lang="en-US" altLang="ja-JP" dirty="0"/>
              <a:t>New layer “</a:t>
            </a:r>
            <a:r>
              <a:rPr lang="en-US" altLang="ja-JP" dirty="0" err="1"/>
              <a:t>roadl</a:t>
            </a:r>
            <a:r>
              <a:rPr lang="en-US" altLang="ja-JP" dirty="0"/>
              <a:t>-primary-copy”</a:t>
            </a:r>
            <a:br>
              <a:rPr lang="en-US" altLang="ja-JP" dirty="0"/>
            </a:br>
            <a:r>
              <a:rPr lang="en-US" altLang="ja-JP" dirty="0"/>
              <a:t>will created.</a:t>
            </a:r>
          </a:p>
          <a:p>
            <a:pPr lvl="1"/>
            <a:r>
              <a:rPr lang="en-US" altLang="ja-JP" dirty="0"/>
              <a:t>Change layer ID to </a:t>
            </a:r>
            <a:br>
              <a:rPr lang="en-US" altLang="ja-JP" dirty="0"/>
            </a:br>
            <a:r>
              <a:rPr lang="en-US" altLang="ja-JP" dirty="0"/>
              <a:t>“</a:t>
            </a:r>
            <a:r>
              <a:rPr lang="en-US" altLang="ja-JP" dirty="0" err="1"/>
              <a:t>roadl</a:t>
            </a:r>
            <a:r>
              <a:rPr lang="en-US" altLang="ja-JP" dirty="0"/>
              <a:t>-secondary”.</a:t>
            </a:r>
          </a:p>
          <a:p>
            <a:pPr lvl="1"/>
            <a:r>
              <a:rPr lang="en-US" altLang="ja-JP" dirty="0" err="1"/>
              <a:t>Modily</a:t>
            </a:r>
            <a:r>
              <a:rPr lang="en-US" altLang="ja-JP" dirty="0"/>
              <a:t> filter to “</a:t>
            </a:r>
            <a:r>
              <a:rPr lang="en-US" altLang="ja-JP" dirty="0" err="1"/>
              <a:t>rtt</a:t>
            </a:r>
            <a:r>
              <a:rPr lang="en-US" altLang="ja-JP" dirty="0"/>
              <a:t> == 15”.</a:t>
            </a:r>
          </a:p>
          <a:p>
            <a:r>
              <a:rPr lang="en-US" altLang="ja-JP" dirty="0"/>
              <a:t>Drag down layer.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77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72" y="2360384"/>
            <a:ext cx="2616200" cy="9144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55" y="4342607"/>
            <a:ext cx="3619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61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Line properties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Set both colors to white.</a:t>
            </a:r>
          </a:p>
          <a:p>
            <a:r>
              <a:rPr kumimoji="1" lang="en-US" altLang="ja-JP" dirty="0"/>
              <a:t>Select zoom function</a:t>
            </a:r>
            <a:br>
              <a:rPr kumimoji="1" lang="en-US" altLang="ja-JP" dirty="0"/>
            </a:br>
            <a:r>
              <a:rPr kumimoji="1" lang="en-US" altLang="ja-JP" dirty="0"/>
              <a:t>button.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78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52" y="4477207"/>
            <a:ext cx="3406297" cy="206170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22" y="2423361"/>
            <a:ext cx="4491277" cy="19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87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function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Zoom function is useful to smooth zoom.</a:t>
            </a:r>
            <a:endParaRPr lang="en-US" altLang="ja-JP" dirty="0"/>
          </a:p>
          <a:p>
            <a:pPr lvl="1"/>
            <a:r>
              <a:rPr kumimoji="1" lang="en-US" altLang="ja-JP" dirty="0"/>
              <a:t>Set Zoom 6 = 1 and Zoom 10 = 6, the value will increase between Zoom 6 and 10.</a:t>
            </a:r>
          </a:p>
          <a:p>
            <a:r>
              <a:rPr lang="en-US" altLang="ja-JP" dirty="0"/>
              <a:t>“base” property will use to control the rate witch the function output increases.</a:t>
            </a:r>
          </a:p>
          <a:p>
            <a:pPr lvl="1"/>
            <a:r>
              <a:rPr lang="en-US" altLang="ja-JP" dirty="0"/>
              <a:t>b</a:t>
            </a:r>
            <a:r>
              <a:rPr kumimoji="1" lang="en-US" altLang="ja-JP" dirty="0"/>
              <a:t>ase = 1 will be increase linearly.</a:t>
            </a:r>
          </a:p>
          <a:p>
            <a:pPr lvl="1"/>
            <a:r>
              <a:rPr lang="en-US" altLang="ja-JP" dirty="0"/>
              <a:t>“base” property can’t edit in </a:t>
            </a:r>
            <a:r>
              <a:rPr lang="en-US" altLang="ja-JP" dirty="0" err="1"/>
              <a:t>maputnik</a:t>
            </a:r>
            <a:r>
              <a:rPr lang="en-US" altLang="ja-JP" dirty="0"/>
              <a:t> GUI but can edit in JSON editor.</a:t>
            </a:r>
            <a:endParaRPr kumimoji="1" lang="en-US" altLang="ja-JP" dirty="0"/>
          </a:p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www.mapbox.com</a:t>
            </a:r>
            <a:r>
              <a:rPr lang="en-US" altLang="ja-JP" dirty="0">
                <a:hlinkClick r:id="rId2"/>
              </a:rPr>
              <a:t>/</a:t>
            </a:r>
            <a:r>
              <a:rPr lang="en-US" altLang="ja-JP" dirty="0" err="1">
                <a:hlinkClick r:id="rId2"/>
              </a:rPr>
              <a:t>mapbox-gl-js</a:t>
            </a:r>
            <a:r>
              <a:rPr lang="en-US" altLang="ja-JP" dirty="0">
                <a:hlinkClick r:id="rId2"/>
              </a:rPr>
              <a:t>/style-spec/#other-function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30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34B41-1937-C34A-8FAD-7C8BF060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and Raspberry Pi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CA3981-1CFA-D04A-A9B6-5901C19E4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Raspberry Pi supports </a:t>
            </a:r>
            <a:r>
              <a:rPr lang="en-US" altLang="ja-JP" dirty="0"/>
              <a:t>D</a:t>
            </a:r>
            <a:r>
              <a:rPr kumimoji="1" lang="en-US" altLang="ja-JP" dirty="0"/>
              <a:t>ebian Linux based `</a:t>
            </a:r>
            <a:r>
              <a:rPr kumimoji="1" lang="en-US" altLang="ja-JP" dirty="0" err="1"/>
              <a:t>Raspbian</a:t>
            </a:r>
            <a:r>
              <a:rPr kumimoji="1" lang="en-US" altLang="ja-JP" dirty="0"/>
              <a:t> OS`.</a:t>
            </a:r>
          </a:p>
          <a:p>
            <a:pPr lvl="1"/>
            <a:r>
              <a:rPr lang="en-US" altLang="ja-JP" dirty="0" err="1"/>
              <a:t>Raspbian</a:t>
            </a:r>
            <a:r>
              <a:rPr lang="en-US" altLang="ja-JP" dirty="0"/>
              <a:t> OS supports Docker.</a:t>
            </a:r>
          </a:p>
          <a:p>
            <a:r>
              <a:rPr kumimoji="1" lang="en-US" altLang="ja-JP" dirty="0"/>
              <a:t>We targets converting small data to vector tile.</a:t>
            </a:r>
          </a:p>
          <a:p>
            <a:pPr lvl="1"/>
            <a:r>
              <a:rPr lang="en-US" altLang="ja-JP" dirty="0"/>
              <a:t>If you build vector tile from big data(such as OpenStreetMap) or build raster tile, you may need some Desktop or laptop because it requires memory.</a:t>
            </a:r>
          </a:p>
          <a:p>
            <a:pPr lvl="2"/>
            <a:r>
              <a:rPr kumimoji="1" lang="en-US" altLang="ja-JP" dirty="0"/>
              <a:t>We can</a:t>
            </a:r>
            <a:r>
              <a:rPr lang="en-US" altLang="ja-JP" dirty="0"/>
              <a:t>’t test Raspberry Pi 4 with 4GB memory because currently we can’t buy it in Japan.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FBE767-B0DB-6C43-B9A9-9A6F32C8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4E37AE-DF21-9F43-81D1-6D13B29A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F08B85-D035-AD45-8B36-C513BBDB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3022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Width function.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”</a:t>
            </a:r>
            <a:r>
              <a:rPr lang="en-US" altLang="ja-JP" dirty="0" err="1"/>
              <a:t>roadl</a:t>
            </a:r>
            <a:r>
              <a:rPr lang="en-US" altLang="ja-JP" dirty="0"/>
              <a:t>-primary”</a:t>
            </a:r>
          </a:p>
          <a:p>
            <a:pPr lvl="1"/>
            <a:r>
              <a:rPr lang="en-US" altLang="ja-JP" dirty="0"/>
              <a:t>Zoom 6 = 1</a:t>
            </a:r>
          </a:p>
          <a:p>
            <a:pPr lvl="1"/>
            <a:r>
              <a:rPr kumimoji="1" lang="en-US" altLang="ja-JP" dirty="0"/>
              <a:t>Zoom 12 = 6</a:t>
            </a:r>
          </a:p>
          <a:p>
            <a:r>
              <a:rPr lang="en-US" altLang="ja-JP" dirty="0"/>
              <a:t>“</a:t>
            </a:r>
            <a:r>
              <a:rPr lang="en-US" altLang="ja-JP" dirty="0" err="1"/>
              <a:t>roadl</a:t>
            </a:r>
            <a:r>
              <a:rPr lang="en-US" altLang="ja-JP" dirty="0"/>
              <a:t>-secondary”</a:t>
            </a:r>
          </a:p>
          <a:p>
            <a:pPr lvl="1"/>
            <a:r>
              <a:rPr kumimoji="1" lang="en-US" altLang="ja-JP" dirty="0"/>
              <a:t>Zoom 8 = 1</a:t>
            </a:r>
          </a:p>
          <a:p>
            <a:pPr lvl="1"/>
            <a:r>
              <a:rPr lang="en-US" altLang="ja-JP" dirty="0"/>
              <a:t>Zoom 12 = 4</a:t>
            </a:r>
          </a:p>
          <a:p>
            <a:r>
              <a:rPr kumimoji="1" lang="en-US" altLang="ja-JP" dirty="0"/>
              <a:t>Be careful about the editor</a:t>
            </a:r>
            <a:br>
              <a:rPr kumimoji="1" lang="en-US" altLang="ja-JP" dirty="0"/>
            </a:br>
            <a:r>
              <a:rPr kumimoji="1" lang="en-US" altLang="ja-JP" dirty="0"/>
              <a:t>check validation every time.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80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82" y="1574749"/>
            <a:ext cx="3055568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66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Add Symbol layer.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to “Symbol”.</a:t>
            </a:r>
          </a:p>
          <a:p>
            <a:pPr lvl="1"/>
            <a:r>
              <a:rPr lang="en-US" altLang="ja-JP" dirty="0"/>
              <a:t>Set fields:</a:t>
            </a:r>
          </a:p>
          <a:p>
            <a:pPr lvl="2"/>
            <a:r>
              <a:rPr lang="en-US" altLang="ja-JP" dirty="0"/>
              <a:t>ID: </a:t>
            </a:r>
            <a:r>
              <a:rPr lang="en-US" altLang="ja-JP" dirty="0" err="1"/>
              <a:t>airp</a:t>
            </a:r>
            <a:endParaRPr lang="en-US" altLang="ja-JP" dirty="0"/>
          </a:p>
          <a:p>
            <a:pPr lvl="2"/>
            <a:r>
              <a:rPr lang="en-US" altLang="ja-JP" dirty="0"/>
              <a:t>Source: </a:t>
            </a:r>
            <a:r>
              <a:rPr lang="en-US" altLang="ja-JP" dirty="0" err="1"/>
              <a:t>global_map</a:t>
            </a:r>
            <a:endParaRPr lang="en-US" altLang="ja-JP" dirty="0"/>
          </a:p>
          <a:p>
            <a:pPr lvl="2"/>
            <a:r>
              <a:rPr lang="en-US" altLang="ja-JP" dirty="0"/>
              <a:t>Source Layer: </a:t>
            </a:r>
            <a:r>
              <a:rPr lang="en-US" altLang="ja-JP" dirty="0" err="1"/>
              <a:t>airp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2856456"/>
            <a:ext cx="4406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24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Icon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Select “Image” property</a:t>
            </a:r>
            <a:br>
              <a:rPr lang="en-US" altLang="ja-JP" dirty="0"/>
            </a:br>
            <a:r>
              <a:rPr lang="en-US" altLang="ja-JP" dirty="0"/>
              <a:t>in Icon Layout property.</a:t>
            </a:r>
          </a:p>
          <a:p>
            <a:pPr lvl="1"/>
            <a:r>
              <a:rPr lang="en-US" altLang="ja-JP" dirty="0"/>
              <a:t>If ”Sprite URL” is </a:t>
            </a:r>
            <a:r>
              <a:rPr lang="en-US" altLang="ja-JP" dirty="0" err="1"/>
              <a:t>setuped</a:t>
            </a:r>
            <a:r>
              <a:rPr lang="en-US" altLang="ja-JP" dirty="0"/>
              <a:t>,</a:t>
            </a:r>
            <a:br>
              <a:rPr lang="en-US" altLang="ja-JP" dirty="0"/>
            </a:br>
            <a:r>
              <a:rPr lang="en-US" altLang="ja-JP" dirty="0"/>
              <a:t>image name enable to</a:t>
            </a:r>
            <a:br>
              <a:rPr lang="en-US" altLang="ja-JP" dirty="0"/>
            </a:br>
            <a:r>
              <a:rPr lang="en-US" altLang="ja-JP" dirty="0"/>
              <a:t>search.</a:t>
            </a:r>
          </a:p>
          <a:p>
            <a:pPr lvl="1"/>
            <a:r>
              <a:rPr lang="en-US" altLang="ja-JP" dirty="0"/>
              <a:t>Select “airport_11”.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82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97" y="926925"/>
            <a:ext cx="4015923" cy="53397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812110"/>
            <a:ext cx="1104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25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Text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Select “Field” property in Text layout properties.</a:t>
            </a:r>
          </a:p>
          <a:p>
            <a:pPr lvl="1"/>
            <a:r>
              <a:rPr lang="en-US" altLang="ja-JP" dirty="0"/>
              <a:t>It can use Feature properties using token like {</a:t>
            </a:r>
            <a:r>
              <a:rPr lang="en-US" altLang="ja-JP" dirty="0" err="1"/>
              <a:t>field_name</a:t>
            </a:r>
            <a:r>
              <a:rPr lang="en-US" altLang="ja-JP" dirty="0"/>
              <a:t>}.</a:t>
            </a:r>
          </a:p>
          <a:p>
            <a:pPr lvl="1"/>
            <a:r>
              <a:rPr lang="en-US" altLang="ja-JP" dirty="0" err="1"/>
              <a:t>a</a:t>
            </a:r>
            <a:r>
              <a:rPr kumimoji="1" lang="en-US" altLang="ja-JP" dirty="0" err="1"/>
              <a:t>irp’s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nam</a:t>
            </a:r>
            <a:r>
              <a:rPr kumimoji="1" lang="en-US" altLang="ja-JP" dirty="0"/>
              <a:t> property is name. </a:t>
            </a:r>
          </a:p>
          <a:p>
            <a:pPr lvl="2"/>
            <a:r>
              <a:rPr lang="en-US" altLang="ja-JP" dirty="0"/>
              <a:t>Set {</a:t>
            </a:r>
            <a:r>
              <a:rPr lang="en-US" altLang="ja-JP" dirty="0" err="1"/>
              <a:t>nam</a:t>
            </a:r>
            <a:r>
              <a:rPr lang="en-US" altLang="ja-JP" dirty="0"/>
              <a:t>} into Field property.</a:t>
            </a:r>
          </a:p>
          <a:p>
            <a:pPr lvl="2"/>
            <a:r>
              <a:rPr kumimoji="1" lang="en-US" altLang="ja-JP" dirty="0"/>
              <a:t>But result seem wrong.</a:t>
            </a:r>
          </a:p>
          <a:p>
            <a:pPr lvl="3"/>
            <a:r>
              <a:rPr lang="en-US" altLang="ja-JP" dirty="0"/>
              <a:t>Need to set “Offset”.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83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2721"/>
            <a:ext cx="9144000" cy="85424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10" y="3674103"/>
            <a:ext cx="1549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300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Text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Select ”Offset“ property.</a:t>
            </a:r>
          </a:p>
          <a:p>
            <a:pPr lvl="1"/>
            <a:r>
              <a:rPr lang="en-US" altLang="ja-JP" dirty="0"/>
              <a:t>This property has 2 value by default.</a:t>
            </a:r>
          </a:p>
          <a:p>
            <a:pPr lvl="2"/>
            <a:r>
              <a:rPr kumimoji="1" lang="en-US" altLang="ja-JP" dirty="0"/>
              <a:t>X and Y.</a:t>
            </a:r>
          </a:p>
          <a:p>
            <a:pPr lvl="1"/>
            <a:r>
              <a:rPr lang="en-US" altLang="ja-JP" dirty="0"/>
              <a:t>Set Y value to 1. </a:t>
            </a:r>
          </a:p>
          <a:p>
            <a:r>
              <a:rPr kumimoji="1" lang="en-US" altLang="ja-JP" dirty="0"/>
              <a:t>It seem OK and</a:t>
            </a:r>
            <a:br>
              <a:rPr kumimoji="1" lang="en-US" altLang="ja-JP" dirty="0"/>
            </a:br>
            <a:r>
              <a:rPr kumimoji="1" lang="en-US" altLang="ja-JP" dirty="0"/>
              <a:t>rotation is no problem</a:t>
            </a:r>
            <a:br>
              <a:rPr kumimoji="1" lang="en-US" altLang="ja-JP" dirty="0"/>
            </a:br>
            <a:r>
              <a:rPr kumimoji="1" lang="en-US" altLang="ja-JP" dirty="0"/>
              <a:t>too.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84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46" y="2868460"/>
            <a:ext cx="4153054" cy="12840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4350837"/>
            <a:ext cx="1879600" cy="1651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4350837"/>
            <a:ext cx="18288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23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88" y="1690689"/>
            <a:ext cx="6915024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51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Hosting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3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F7A5F0-61F0-DC44-892E-19DE7218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Github</a:t>
            </a:r>
            <a:r>
              <a:rPr kumimoji="1" lang="en-US" altLang="ja-JP" dirty="0"/>
              <a:t> pages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5B7230-EF51-2841-B6C7-F1E455013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err="1"/>
              <a:t>Github</a:t>
            </a:r>
            <a:r>
              <a:rPr kumimoji="1" lang="en-US" altLang="ja-JP" dirty="0"/>
              <a:t> hosts static contents in repository.</a:t>
            </a:r>
          </a:p>
          <a:p>
            <a:r>
              <a:rPr kumimoji="1" lang="en-US" altLang="ja-JP" dirty="0"/>
              <a:t>You have</a:t>
            </a:r>
            <a:r>
              <a:rPr lang="en-US" altLang="ja-JP" dirty="0"/>
              <a:t> `username/repository` repository then </a:t>
            </a:r>
            <a:r>
              <a:rPr lang="en-US" altLang="ja-JP" dirty="0" err="1"/>
              <a:t>Github</a:t>
            </a:r>
            <a:r>
              <a:rPr lang="en-US" altLang="ja-JP" dirty="0"/>
              <a:t> hosts in `https://</a:t>
            </a:r>
            <a:r>
              <a:rPr lang="en-US" altLang="ja-JP" dirty="0" err="1"/>
              <a:t>username.github.io</a:t>
            </a:r>
            <a:r>
              <a:rPr lang="en-US" altLang="ja-JP" dirty="0"/>
              <a:t>/repository`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Also you need setup repository setting.</a:t>
            </a:r>
          </a:p>
          <a:p>
            <a:r>
              <a:rPr lang="en-US" altLang="ja-JP" dirty="0"/>
              <a:t>See: </a:t>
            </a:r>
            <a:r>
              <a:rPr lang="en-US" altLang="ja-JP" dirty="0">
                <a:hlinkClick r:id="rId2"/>
              </a:rPr>
              <a:t>https://pages.github.com/</a:t>
            </a:r>
            <a:endParaRPr lang="en-US" altLang="ja-JP" dirty="0"/>
          </a:p>
          <a:p>
            <a:r>
              <a:rPr lang="en-US" altLang="ja-JP" dirty="0"/>
              <a:t>Example by Mr. Fujimura: </a:t>
            </a:r>
            <a:r>
              <a:rPr lang="en-US" altLang="ja-JP" dirty="0">
                <a:hlinkClick r:id="rId3"/>
              </a:rPr>
              <a:t>https://un-vector-tile-toolkit.github.io/inazo-static/#10.08/41.8966/12.484</a:t>
            </a:r>
            <a:endParaRPr lang="en-US" altLang="ja-JP" dirty="0"/>
          </a:p>
          <a:p>
            <a:pPr lvl="1"/>
            <a:r>
              <a:rPr lang="en-US" altLang="ja-JP" dirty="0"/>
              <a:t>See also: https://</a:t>
            </a:r>
            <a:r>
              <a:rPr lang="en-US" altLang="ja-JP" dirty="0" err="1"/>
              <a:t>github.com</a:t>
            </a:r>
            <a:r>
              <a:rPr lang="en-US" altLang="ja-JP" dirty="0"/>
              <a:t>/un-vector-tile-toolkit/</a:t>
            </a:r>
            <a:r>
              <a:rPr lang="en-US" altLang="ja-JP" dirty="0" err="1"/>
              <a:t>inazo</a:t>
            </a:r>
            <a:r>
              <a:rPr lang="en-US" altLang="ja-JP" dirty="0"/>
              <a:t>-static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57EDC2-CD26-A647-8EDA-6737796A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D07D17-FC81-E94C-BE45-DFE9BBB1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6EA777-F85C-144D-8FD9-D7990B08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570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1E9117-06AB-9E4C-8E68-1E36BBF0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Tileserver</a:t>
            </a:r>
            <a:r>
              <a:rPr lang="en-US" altLang="ja-JP" dirty="0"/>
              <a:t> GL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B227C2-9909-DA43-AF4E-49F2FDA5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If you want to provide vector tile in production, </a:t>
            </a:r>
            <a:r>
              <a:rPr kumimoji="1" lang="en-US" altLang="ja-JP" dirty="0" err="1"/>
              <a:t>tileserver-gl</a:t>
            </a:r>
            <a:r>
              <a:rPr kumimoji="1" lang="en-US" altLang="ja-JP" dirty="0"/>
              <a:t> is better choice as hosting program.</a:t>
            </a:r>
            <a:endParaRPr lang="en-US" altLang="ja-JP" dirty="0"/>
          </a:p>
          <a:p>
            <a:pPr lvl="1"/>
            <a:r>
              <a:rPr lang="en-US" altLang="ja-JP" dirty="0"/>
              <a:t>Rendering raster tile in server side.</a:t>
            </a:r>
          </a:p>
          <a:p>
            <a:pPr lvl="2"/>
            <a:r>
              <a:rPr lang="en-US" altLang="ja-JP" dirty="0"/>
              <a:t>If your server has GPU, the performance will be good. </a:t>
            </a:r>
          </a:p>
          <a:p>
            <a:pPr lvl="1"/>
            <a:r>
              <a:rPr lang="en-US" altLang="ja-JP" dirty="0"/>
              <a:t>Host multiple fonts</a:t>
            </a:r>
          </a:p>
          <a:p>
            <a:pPr lvl="2"/>
            <a:r>
              <a:rPr lang="en-US" altLang="ja-JP" dirty="0"/>
              <a:t> If you choose multiple fonts, access URL will be strange.</a:t>
            </a:r>
          </a:p>
          <a:p>
            <a:pPr lvl="2"/>
            <a:r>
              <a:rPr lang="de-DE" altLang="ja-JP" dirty="0">
                <a:hlinkClick r:id="rId2"/>
              </a:rPr>
              <a:t>http://localhost:3000/fonts/Klokantech%20Noto%20Sans%20Regular,Klokantech%20Noto%20Sans%20CJK%20Regular/36096-36351.pbf</a:t>
            </a:r>
            <a:endParaRPr lang="de-DE" altLang="ja-JP" dirty="0"/>
          </a:p>
          <a:p>
            <a:pPr lvl="2"/>
            <a:r>
              <a:rPr lang="de-DE" altLang="ja-JP" dirty="0"/>
              <a:t>{</a:t>
            </a:r>
            <a:r>
              <a:rPr lang="de-DE" altLang="ja-JP" dirty="0" err="1"/>
              <a:t>fontstack</a:t>
            </a:r>
            <a:r>
              <a:rPr lang="de-DE" altLang="ja-JP" dirty="0"/>
              <a:t>} </a:t>
            </a:r>
            <a:r>
              <a:rPr lang="de-DE" altLang="ja-JP" dirty="0" err="1"/>
              <a:t>includes</a:t>
            </a:r>
            <a:r>
              <a:rPr lang="de-DE" altLang="ja-JP" dirty="0"/>
              <a:t> multiple </a:t>
            </a:r>
            <a:r>
              <a:rPr lang="de-DE" altLang="ja-JP" dirty="0" err="1"/>
              <a:t>fonts</a:t>
            </a:r>
            <a:r>
              <a:rPr lang="de-DE" altLang="ja-JP" dirty="0"/>
              <a:t>.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9B7F6A-7ECE-DA4B-9C0F-8B075CF5F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4A6DAB-0A85-FE43-9F52-CFF076F5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126A1A-491D-F346-8173-167881ED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1694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Deploy design.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When finished design, you need to download style into local.</a:t>
            </a:r>
          </a:p>
          <a:p>
            <a:r>
              <a:rPr kumimoji="1" lang="en-US" altLang="ja-JP" dirty="0"/>
              <a:t>If you use `</a:t>
            </a:r>
            <a:r>
              <a:rPr kumimoji="1" lang="en-US" altLang="ja-JP" dirty="0" err="1"/>
              <a:t>tileserver-gl</a:t>
            </a:r>
            <a:r>
              <a:rPr kumimoji="1" lang="en-US" altLang="ja-JP" dirty="0"/>
              <a:t>`, edit style and modify three lines.</a:t>
            </a:r>
          </a:p>
          <a:p>
            <a:pPr lvl="1"/>
            <a:r>
              <a:rPr lang="en-US" altLang="ja-JP" dirty="0"/>
              <a:t>sources/</a:t>
            </a:r>
            <a:r>
              <a:rPr lang="en-US" altLang="ja-JP" dirty="0" err="1"/>
              <a:t>global_map</a:t>
            </a:r>
            <a:r>
              <a:rPr lang="en-US" altLang="ja-JP" dirty="0"/>
              <a:t>/</a:t>
            </a:r>
            <a:r>
              <a:rPr lang="en-US" altLang="ja-JP" dirty="0" err="1"/>
              <a:t>url</a:t>
            </a:r>
            <a:r>
              <a:rPr lang="en-US" altLang="ja-JP" dirty="0"/>
              <a:t> to </a:t>
            </a:r>
            <a:br>
              <a:rPr lang="en-US" altLang="ja-JP" dirty="0"/>
            </a:br>
            <a:r>
              <a:rPr lang="en-US" altLang="ja-JP" dirty="0"/>
              <a:t>“</a:t>
            </a:r>
            <a:r>
              <a:rPr lang="en-US" altLang="ja-JP" dirty="0" err="1"/>
              <a:t>mbtiles</a:t>
            </a:r>
            <a:r>
              <a:rPr lang="en-US" altLang="ja-JP" dirty="0"/>
              <a:t>://{</a:t>
            </a:r>
            <a:r>
              <a:rPr lang="en-US" altLang="ja-JP" dirty="0" err="1"/>
              <a:t>lka</a:t>
            </a:r>
            <a:r>
              <a:rPr lang="en-US" altLang="ja-JP" dirty="0"/>
              <a:t>}”.</a:t>
            </a:r>
          </a:p>
          <a:p>
            <a:pPr lvl="1"/>
            <a:r>
              <a:rPr lang="en-US" altLang="ja-JP" dirty="0"/>
              <a:t>g</a:t>
            </a:r>
            <a:r>
              <a:rPr kumimoji="1" lang="en-US" altLang="ja-JP" dirty="0"/>
              <a:t>lyphs to </a:t>
            </a:r>
            <a:br>
              <a:rPr kumimoji="1" lang="en-US" altLang="ja-JP" dirty="0"/>
            </a:br>
            <a:r>
              <a:rPr kumimoji="1" lang="en-US" altLang="ja-JP" dirty="0"/>
              <a:t>“{</a:t>
            </a:r>
            <a:r>
              <a:rPr kumimoji="1" lang="en-US" altLang="ja-JP" dirty="0" err="1"/>
              <a:t>fontstack</a:t>
            </a:r>
            <a:r>
              <a:rPr kumimoji="1" lang="en-US" altLang="ja-JP" dirty="0"/>
              <a:t>}/{range}.</a:t>
            </a:r>
            <a:r>
              <a:rPr kumimoji="1" lang="en-US" altLang="ja-JP" dirty="0" err="1"/>
              <a:t>pbf</a:t>
            </a:r>
            <a:r>
              <a:rPr kumimoji="1" lang="en-US" altLang="ja-JP" dirty="0"/>
              <a:t>”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prite to “sprite”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89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52" y="3419604"/>
            <a:ext cx="4094766" cy="20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DCF75C-80DC-CB46-B0F7-5AF48D13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Concept image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C02171-704F-9444-8857-85075787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78D97C-CA09-8646-80CE-F9ED6EC0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66121A-7DE1-C142-A7EF-B578D234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CF97F09-7B51-F044-996C-9D6EB68D98AE}"/>
              </a:ext>
            </a:extLst>
          </p:cNvPr>
          <p:cNvGrpSpPr/>
          <p:nvPr/>
        </p:nvGrpSpPr>
        <p:grpSpPr>
          <a:xfrm>
            <a:off x="1226983" y="1770789"/>
            <a:ext cx="6683634" cy="4519949"/>
            <a:chOff x="3974895" y="4563934"/>
            <a:chExt cx="3135194" cy="2120241"/>
          </a:xfrm>
        </p:grpSpPr>
        <p:pic>
          <p:nvPicPr>
            <p:cNvPr id="8" name="図 7" descr="テーブル, 床, 木製, 室内 が含まれている画像&#10;&#10;自動的に生成された説明">
              <a:extLst>
                <a:ext uri="{FF2B5EF4-FFF2-40B4-BE49-F238E27FC236}">
                  <a16:creationId xmlns:a16="http://schemas.microsoft.com/office/drawing/2014/main" id="{B7BF0210-1F1A-AE41-8C0A-929F32153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80" b="5650"/>
            <a:stretch/>
          </p:blipFill>
          <p:spPr>
            <a:xfrm rot="10800000">
              <a:off x="3974895" y="4563934"/>
              <a:ext cx="3135194" cy="2120241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6BFD94A-E998-9346-BD9F-932B1C03D0ED}"/>
                </a:ext>
              </a:extLst>
            </p:cNvPr>
            <p:cNvSpPr txBox="1"/>
            <p:nvPr/>
          </p:nvSpPr>
          <p:spPr>
            <a:xfrm>
              <a:off x="3974895" y="5745804"/>
              <a:ext cx="334766" cy="144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5V DC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87DBA96-B848-7E4F-8A37-EFF73C22128E}"/>
                </a:ext>
              </a:extLst>
            </p:cNvPr>
            <p:cNvSpPr txBox="1"/>
            <p:nvPr/>
          </p:nvSpPr>
          <p:spPr>
            <a:xfrm>
              <a:off x="6399618" y="5316278"/>
              <a:ext cx="260955" cy="144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Tiles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442CC49-598D-E34F-BCA8-F2806671DC1F}"/>
                </a:ext>
              </a:extLst>
            </p:cNvPr>
            <p:cNvSpPr txBox="1"/>
            <p:nvPr/>
          </p:nvSpPr>
          <p:spPr>
            <a:xfrm>
              <a:off x="5197005" y="5097647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CPU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C97FF721-57C5-AD45-8829-38F7F725D569}"/>
                </a:ext>
              </a:extLst>
            </p:cNvPr>
            <p:cNvSpPr txBox="1"/>
            <p:nvPr/>
          </p:nvSpPr>
          <p:spPr>
            <a:xfrm>
              <a:off x="6014576" y="5624055"/>
              <a:ext cx="38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OS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D9F1217-44E6-5443-90FE-199A301B98FF}"/>
                </a:ext>
              </a:extLst>
            </p:cNvPr>
            <p:cNvSpPr txBox="1"/>
            <p:nvPr/>
          </p:nvSpPr>
          <p:spPr>
            <a:xfrm>
              <a:off x="5533619" y="6376399"/>
              <a:ext cx="815108" cy="158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chemeClr val="bg1"/>
                  </a:solidFill>
                </a:rPr>
                <a:t>To PC or Intranet</a:t>
              </a: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2828E9-8065-DC4D-812C-278B6ECD967E}"/>
              </a:ext>
            </a:extLst>
          </p:cNvPr>
          <p:cNvSpPr txBox="1"/>
          <p:nvPr/>
        </p:nvSpPr>
        <p:spPr>
          <a:xfrm>
            <a:off x="1893698" y="1637185"/>
            <a:ext cx="489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Web maps without the Internet</a:t>
            </a:r>
          </a:p>
        </p:txBody>
      </p:sp>
    </p:spTree>
    <p:extLst>
      <p:ext uri="{BB962C8B-B14F-4D97-AF65-F5344CB8AC3E}">
        <p14:creationId xmlns:p14="http://schemas.microsoft.com/office/powerpoint/2010/main" val="16539336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Vector tile hosting - SSL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Vector tile hosting is easy because </a:t>
            </a:r>
            <a:r>
              <a:rPr kumimoji="1" lang="en-US" altLang="ja-JP" dirty="0" err="1"/>
              <a:t>tileserver-gl</a:t>
            </a:r>
            <a:r>
              <a:rPr kumimoji="1" lang="en-US" altLang="ja-JP" dirty="0"/>
              <a:t> can run too many </a:t>
            </a:r>
            <a:r>
              <a:rPr kumimoji="1" lang="en-US" altLang="ja-JP" dirty="0" err="1"/>
              <a:t>linux</a:t>
            </a:r>
            <a:r>
              <a:rPr kumimoji="1" lang="en-US" altLang="ja-JP" dirty="0"/>
              <a:t> hosts.</a:t>
            </a:r>
          </a:p>
          <a:p>
            <a:pPr lvl="1"/>
            <a:r>
              <a:rPr lang="en-US" altLang="ja-JP" dirty="0"/>
              <a:t>But Vector tile needs SSL access in internet.</a:t>
            </a:r>
          </a:p>
          <a:p>
            <a:pPr lvl="1"/>
            <a:r>
              <a:rPr lang="en-US" altLang="ja-JP" dirty="0"/>
              <a:t>Let‘s encrypt is useful to get free SSL/TLS Certificates.</a:t>
            </a:r>
          </a:p>
          <a:p>
            <a:pPr lvl="2"/>
            <a:r>
              <a:rPr lang="en-US" altLang="ja-JP" dirty="0">
                <a:hlinkClick r:id="rId2"/>
              </a:rPr>
              <a:t>https://letsencrypt.org/</a:t>
            </a:r>
            <a:endParaRPr lang="en-US" altLang="ja-JP" dirty="0"/>
          </a:p>
          <a:p>
            <a:pPr lvl="1"/>
            <a:r>
              <a:rPr lang="en-US" altLang="ja-JP" dirty="0"/>
              <a:t>Setup frontend server(Apache/</a:t>
            </a:r>
            <a:r>
              <a:rPr lang="en-US" altLang="ja-JP" dirty="0" err="1"/>
              <a:t>nginx</a:t>
            </a:r>
            <a:r>
              <a:rPr lang="en-US" altLang="ja-JP" dirty="0"/>
              <a:t>/</a:t>
            </a:r>
            <a:r>
              <a:rPr lang="en-US" altLang="ja-JP" dirty="0" err="1"/>
              <a:t>etc</a:t>
            </a:r>
            <a:r>
              <a:rPr lang="en-US" altLang="ja-JP" dirty="0"/>
              <a:t>) and connect from server with reverse proxy.</a:t>
            </a:r>
          </a:p>
          <a:p>
            <a:r>
              <a:rPr kumimoji="1" lang="en-US" altLang="ja-JP" dirty="0" err="1"/>
              <a:t>Github</a:t>
            </a:r>
            <a:r>
              <a:rPr kumimoji="1" lang="en-US" altLang="ja-JP" dirty="0"/>
              <a:t> pages </a:t>
            </a:r>
            <a:r>
              <a:rPr lang="en-US" altLang="ja-JP" dirty="0"/>
              <a:t>supports SSL by default.</a:t>
            </a:r>
          </a:p>
          <a:p>
            <a:pPr lvl="1"/>
            <a:r>
              <a:rPr kumimoji="1" lang="en-US" altLang="ja-JP" dirty="0"/>
              <a:t>Also you can use custom domain too.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03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Overview – </a:t>
            </a:r>
            <a:r>
              <a:rPr kumimoji="1" lang="en-US" altLang="ja-JP" dirty="0" err="1"/>
              <a:t>nginx</a:t>
            </a:r>
            <a:r>
              <a:rPr kumimoji="1" lang="en-US" altLang="ja-JP" dirty="0"/>
              <a:t> and </a:t>
            </a:r>
            <a:r>
              <a:rPr kumimoji="1" lang="en-US" altLang="ja-JP" dirty="0" err="1"/>
              <a:t>tileserver-gl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06" y="1562221"/>
            <a:ext cx="1126338" cy="14363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090" y="3722161"/>
            <a:ext cx="2006600" cy="12827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281" y="2377054"/>
            <a:ext cx="2984500" cy="711200"/>
          </a:xfrm>
          <a:prstGeom prst="rect">
            <a:avLst/>
          </a:prstGeom>
        </p:spPr>
      </p:pic>
      <p:sp>
        <p:nvSpPr>
          <p:cNvPr id="12" name="雲 11"/>
          <p:cNvSpPr/>
          <p:nvPr/>
        </p:nvSpPr>
        <p:spPr>
          <a:xfrm>
            <a:off x="848560" y="2594628"/>
            <a:ext cx="1376496" cy="8078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1" idx="2"/>
          </p:cNvCxnSpPr>
          <p:nvPr/>
        </p:nvCxnSpPr>
        <p:spPr>
          <a:xfrm flipH="1">
            <a:off x="4572000" y="3088254"/>
            <a:ext cx="1397531" cy="11580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977489" y="3266339"/>
            <a:ext cx="21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Reverse Proxy</a:t>
            </a:r>
            <a:endParaRPr kumimoji="1" lang="ja-JP" altLang="en-US" dirty="0"/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1421163" y="2826855"/>
            <a:ext cx="1607787" cy="126915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544510" y="1900540"/>
            <a:ext cx="162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Internet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572000" y="1629180"/>
            <a:ext cx="200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Vector Tile and Raster Tile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74267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Reverse proxy setting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79789"/>
          </a:xfrm>
        </p:spPr>
        <p:txBody>
          <a:bodyPr/>
          <a:lstStyle/>
          <a:p>
            <a:r>
              <a:rPr lang="en-US" altLang="ja-JP" dirty="0"/>
              <a:t>In </a:t>
            </a:r>
            <a:r>
              <a:rPr lang="en-US" altLang="ja-JP" dirty="0" err="1"/>
              <a:t>nginx</a:t>
            </a:r>
            <a:r>
              <a:rPr lang="en-US" altLang="ja-JP" dirty="0"/>
              <a:t>, it is easy to setup.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92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4051" y="3154038"/>
            <a:ext cx="7575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location / {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proxy_set_header</a:t>
            </a:r>
            <a:r>
              <a:rPr lang="en-US" altLang="ja-JP" dirty="0"/>
              <a:t> X-Forwarded-Proto https;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proxy_set_header</a:t>
            </a:r>
            <a:r>
              <a:rPr lang="en-US" altLang="ja-JP" dirty="0"/>
              <a:t> X-Forwarded-For $</a:t>
            </a:r>
            <a:r>
              <a:rPr lang="en-US" altLang="ja-JP" dirty="0" err="1"/>
              <a:t>proxy_add_x_forwarded_for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proxy_set_header</a:t>
            </a:r>
            <a:r>
              <a:rPr lang="en-US" altLang="ja-JP" dirty="0"/>
              <a:t> Host $</a:t>
            </a:r>
            <a:r>
              <a:rPr lang="en-US" altLang="ja-JP" dirty="0" err="1"/>
              <a:t>http_host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proxy_pass</a:t>
            </a:r>
            <a:r>
              <a:rPr lang="en-US" altLang="ja-JP" dirty="0"/>
              <a:t> </a:t>
            </a:r>
            <a:r>
              <a:rPr lang="en-US" altLang="ja-JP" dirty="0">
                <a:hlinkClick r:id="rId2"/>
              </a:rPr>
              <a:t>http://localhost:8080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}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89216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Raster tile hosting with </a:t>
            </a:r>
            <a:r>
              <a:rPr lang="en-US" altLang="ja-JP" dirty="0" err="1"/>
              <a:t>tileserver-gl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Tileserver-gl</a:t>
            </a:r>
            <a:r>
              <a:rPr kumimoji="1" lang="en-US" altLang="ja-JP" dirty="0"/>
              <a:t> can deliver raster tile but rendering will slow.</a:t>
            </a:r>
          </a:p>
          <a:p>
            <a:pPr lvl="1"/>
            <a:r>
              <a:rPr lang="en-US" altLang="ja-JP" dirty="0"/>
              <a:t>Depends on CPU/GPU performance.</a:t>
            </a:r>
            <a:endParaRPr kumimoji="1" lang="en-US" altLang="ja-JP" dirty="0"/>
          </a:p>
          <a:p>
            <a:pPr lvl="1"/>
            <a:r>
              <a:rPr lang="en-US" altLang="ja-JP" dirty="0"/>
              <a:t>If you use this function, you need setup cache server.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7943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idea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Use varnish cache </a:t>
            </a:r>
            <a:br>
              <a:rPr kumimoji="1" lang="en-US" altLang="ja-JP" dirty="0"/>
            </a:br>
            <a:r>
              <a:rPr kumimoji="1" lang="en-US" altLang="ja-JP" dirty="0"/>
              <a:t>for raster rendering.</a:t>
            </a:r>
          </a:p>
          <a:p>
            <a:r>
              <a:rPr lang="en-US" altLang="ja-JP" dirty="0"/>
              <a:t>See my presentation</a:t>
            </a:r>
            <a:br>
              <a:rPr lang="en-US" altLang="ja-JP" dirty="0"/>
            </a:br>
            <a:r>
              <a:rPr lang="en-US" altLang="ja-JP" dirty="0"/>
              <a:t>at </a:t>
            </a:r>
            <a:r>
              <a:rPr lang="en-US" altLang="ja-JP" dirty="0" err="1"/>
              <a:t>StateoftheMap</a:t>
            </a:r>
            <a:br>
              <a:rPr lang="en-US" altLang="ja-JP" dirty="0"/>
            </a:br>
            <a:r>
              <a:rPr lang="en-US" altLang="ja-JP" dirty="0"/>
              <a:t>2017.</a:t>
            </a:r>
          </a:p>
          <a:p>
            <a:pPr lvl="1"/>
            <a:r>
              <a:rPr lang="en-US" altLang="ja-JP" dirty="0">
                <a:hlinkClick r:id="rId2"/>
              </a:rPr>
              <a:t>https://speakerdeck.com/smellman/mobile-app-development-with-routing-and-voice-navigation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https://youtu.be/aoT3FY_CTQc?t=852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15" y="187890"/>
            <a:ext cx="4849485" cy="36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291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319AF-E997-3F4F-97CA-7899B7938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Other topics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2FA64F-205E-724E-8724-F4D710751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2317A6-EDC1-934F-BAA5-4EE8E399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3CD17-065E-304D-B8B8-A26464D8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0F5BC4-331E-EA44-90C5-B270A828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51068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9D9EDE-8FA9-4842-A365-3D0EBFE4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Raster tiles from raster data.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BD481A-0F81-8F46-9896-3B1BCAA58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If you need convert raster data to raster tiles, you can use gdal2tiles command or use this command in QGIS.</a:t>
            </a:r>
          </a:p>
          <a:p>
            <a:pPr lvl="1"/>
            <a:r>
              <a:rPr lang="de-DE" altLang="ja-JP" dirty="0" err="1"/>
              <a:t>It</a:t>
            </a:r>
            <a:r>
              <a:rPr lang="de-DE" altLang="ja-JP" dirty="0"/>
              <a:t> </a:t>
            </a:r>
            <a:r>
              <a:rPr lang="de-DE" altLang="ja-JP" dirty="0" err="1"/>
              <a:t>is</a:t>
            </a:r>
            <a:r>
              <a:rPr lang="de-DE" altLang="ja-JP" dirty="0"/>
              <a:t> last </a:t>
            </a:r>
            <a:r>
              <a:rPr lang="de-DE" altLang="ja-JP" dirty="0" err="1"/>
              <a:t>year‘s</a:t>
            </a:r>
            <a:r>
              <a:rPr lang="de-DE" altLang="ja-JP" dirty="0"/>
              <a:t> </a:t>
            </a:r>
            <a:r>
              <a:rPr lang="de-DE" altLang="ja-JP" dirty="0" err="1"/>
              <a:t>topic</a:t>
            </a:r>
            <a:r>
              <a:rPr lang="de-DE" altLang="ja-JP" dirty="0"/>
              <a:t>, so </a:t>
            </a:r>
            <a:r>
              <a:rPr lang="de-DE" altLang="ja-JP" dirty="0" err="1"/>
              <a:t>please</a:t>
            </a:r>
            <a:r>
              <a:rPr lang="de-DE" altLang="ja-JP" dirty="0"/>
              <a:t> check </a:t>
            </a:r>
            <a:r>
              <a:rPr lang="de-DE" altLang="ja-JP" dirty="0" err="1"/>
              <a:t>my</a:t>
            </a:r>
            <a:r>
              <a:rPr lang="de-DE" altLang="ja-JP" dirty="0"/>
              <a:t> last </a:t>
            </a:r>
            <a:r>
              <a:rPr lang="de-DE" altLang="ja-JP" dirty="0" err="1"/>
              <a:t>year‘s</a:t>
            </a:r>
            <a:r>
              <a:rPr lang="de-DE" altLang="ja-JP" dirty="0"/>
              <a:t> </a:t>
            </a:r>
            <a:r>
              <a:rPr lang="de-DE" altLang="ja-JP" dirty="0" err="1"/>
              <a:t>presentation</a:t>
            </a:r>
            <a:r>
              <a:rPr lang="de-DE" altLang="ja-JP" dirty="0"/>
              <a:t>.</a:t>
            </a:r>
          </a:p>
          <a:p>
            <a:pPr lvl="1"/>
            <a:r>
              <a:rPr lang="de-DE" altLang="ja-JP" dirty="0">
                <a:hlinkClick r:id="rId2"/>
              </a:rPr>
              <a:t>https://speakerdeck.com/smellman/create-tiled-map-using-global-map-2018?slide=79</a:t>
            </a:r>
            <a:endParaRPr lang="de-DE" altLang="ja-JP" dirty="0"/>
          </a:p>
          <a:p>
            <a:pPr lvl="1"/>
            <a:r>
              <a:rPr lang="de-DE" altLang="ja-JP" dirty="0"/>
              <a:t>Output </a:t>
            </a:r>
            <a:r>
              <a:rPr lang="de-DE" altLang="ja-JP" dirty="0" err="1"/>
              <a:t>is</a:t>
            </a:r>
            <a:r>
              <a:rPr lang="de-DE" altLang="ja-JP" dirty="0"/>
              <a:t> TMS so </a:t>
            </a:r>
            <a:r>
              <a:rPr lang="de-DE" altLang="ja-JP" dirty="0" err="1"/>
              <a:t>you</a:t>
            </a:r>
            <a:r>
              <a:rPr lang="de-DE" altLang="ja-JP" dirty="0"/>
              <a:t> </a:t>
            </a:r>
            <a:r>
              <a:rPr lang="de-DE" altLang="ja-JP" dirty="0" err="1"/>
              <a:t>need</a:t>
            </a:r>
            <a:r>
              <a:rPr lang="de-DE" altLang="ja-JP" dirty="0"/>
              <a:t> </a:t>
            </a:r>
            <a:r>
              <a:rPr lang="de-DE" altLang="ja-JP" dirty="0" err="1"/>
              <a:t>convert</a:t>
            </a:r>
            <a:r>
              <a:rPr lang="de-DE" altLang="ja-JP" dirty="0"/>
              <a:t> </a:t>
            </a:r>
            <a:r>
              <a:rPr lang="de-DE" altLang="ja-JP" dirty="0" err="1"/>
              <a:t>to</a:t>
            </a:r>
            <a:r>
              <a:rPr lang="de-DE" altLang="ja-JP" dirty="0"/>
              <a:t> </a:t>
            </a:r>
            <a:r>
              <a:rPr lang="de-DE" altLang="ja-JP" dirty="0" err="1"/>
              <a:t>flipped</a:t>
            </a:r>
            <a:r>
              <a:rPr lang="de-DE" altLang="ja-JP" dirty="0"/>
              <a:t> TMS.</a:t>
            </a:r>
          </a:p>
          <a:p>
            <a:r>
              <a:rPr lang="de-DE" altLang="ja-JP" dirty="0"/>
              <a:t>Raster </a:t>
            </a:r>
            <a:r>
              <a:rPr lang="de-DE" altLang="ja-JP" dirty="0" err="1"/>
              <a:t>tile</a:t>
            </a:r>
            <a:r>
              <a:rPr lang="de-DE" altLang="ja-JP" dirty="0"/>
              <a:t> </a:t>
            </a:r>
            <a:r>
              <a:rPr lang="de-DE" altLang="ja-JP" dirty="0" err="1"/>
              <a:t>size</a:t>
            </a:r>
            <a:r>
              <a:rPr lang="de-DE" altLang="ja-JP" dirty="0"/>
              <a:t> will </a:t>
            </a:r>
            <a:r>
              <a:rPr lang="de-DE" altLang="ja-JP" dirty="0" err="1"/>
              <a:t>be</a:t>
            </a:r>
            <a:r>
              <a:rPr lang="de-DE" altLang="ja-JP" dirty="0"/>
              <a:t> </a:t>
            </a:r>
            <a:r>
              <a:rPr lang="de-DE" altLang="ja-JP" dirty="0" err="1"/>
              <a:t>big</a:t>
            </a:r>
            <a:r>
              <a:rPr lang="de-DE" altLang="ja-JP" dirty="0"/>
              <a:t>, so I </a:t>
            </a:r>
            <a:r>
              <a:rPr lang="de-DE" altLang="ja-JP" dirty="0" err="1"/>
              <a:t>don‘t</a:t>
            </a:r>
            <a:r>
              <a:rPr lang="de-DE" altLang="ja-JP" dirty="0"/>
              <a:t> </a:t>
            </a:r>
            <a:r>
              <a:rPr lang="de-DE" altLang="ja-JP" dirty="0" err="1"/>
              <a:t>recommend</a:t>
            </a:r>
            <a:r>
              <a:rPr lang="de-DE" altLang="ja-JP" dirty="0"/>
              <a:t> </a:t>
            </a:r>
            <a:r>
              <a:rPr lang="de-DE" altLang="ja-JP" dirty="0" err="1"/>
              <a:t>to</a:t>
            </a:r>
            <a:r>
              <a:rPr lang="de-DE" altLang="ja-JP" dirty="0"/>
              <a:t> </a:t>
            </a:r>
            <a:r>
              <a:rPr lang="de-DE" altLang="ja-JP" dirty="0" err="1"/>
              <a:t>use</a:t>
            </a:r>
            <a:r>
              <a:rPr lang="de-DE" altLang="ja-JP" dirty="0"/>
              <a:t> </a:t>
            </a:r>
            <a:r>
              <a:rPr lang="de-DE" altLang="ja-JP" dirty="0" err="1"/>
              <a:t>github</a:t>
            </a:r>
            <a:r>
              <a:rPr lang="de-DE" altLang="ja-JP" dirty="0"/>
              <a:t> </a:t>
            </a:r>
            <a:r>
              <a:rPr lang="de-DE" altLang="ja-JP" dirty="0" err="1"/>
              <a:t>pages</a:t>
            </a:r>
            <a:r>
              <a:rPr lang="de-DE" altLang="ja-JP" dirty="0"/>
              <a:t>.</a:t>
            </a:r>
          </a:p>
          <a:p>
            <a:pPr lvl="1"/>
            <a:endParaRPr lang="de-DE" altLang="ja-JP" dirty="0"/>
          </a:p>
          <a:p>
            <a:pPr lvl="1"/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A23C53-2D6B-5E44-B818-16B3122C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2019/10/02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85B9D2-E72E-4647-B94C-905F42DF7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2019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2ABF01-0A08-6147-935E-E425F298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533736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17054</TotalTime>
  <Words>4341</Words>
  <Application>Microsoft Macintosh PowerPoint</Application>
  <PresentationFormat>画面に合わせる (4:3)</PresentationFormat>
  <Paragraphs>930</Paragraphs>
  <Slides>96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96</vt:i4>
      </vt:variant>
    </vt:vector>
  </HeadingPairs>
  <TitlesOfParts>
    <vt:vector size="101" baseType="lpstr">
      <vt:lpstr>Yu Gothic</vt:lpstr>
      <vt:lpstr>Arial</vt:lpstr>
      <vt:lpstr>Arial Black</vt:lpstr>
      <vt:lpstr>Courier</vt:lpstr>
      <vt:lpstr>ホワイト</vt:lpstr>
      <vt:lpstr>Create/distrubute vector tile</vt:lpstr>
      <vt:lpstr>Self-Introduction</vt:lpstr>
      <vt:lpstr>Topics:</vt:lpstr>
      <vt:lpstr>unvt</vt:lpstr>
      <vt:lpstr>What is `unvt`</vt:lpstr>
      <vt:lpstr>Docker</vt:lpstr>
      <vt:lpstr>Raspberry Pi</vt:lpstr>
      <vt:lpstr>Docker and Raspberry Pi</vt:lpstr>
      <vt:lpstr>Concept image</vt:lpstr>
      <vt:lpstr>Docker images</vt:lpstr>
      <vt:lpstr>Introduction of the tile technology</vt:lpstr>
      <vt:lpstr>Tile technology</vt:lpstr>
      <vt:lpstr>Zoom</vt:lpstr>
      <vt:lpstr>Request</vt:lpstr>
      <vt:lpstr>Request example</vt:lpstr>
      <vt:lpstr>Web Mercator</vt:lpstr>
      <vt:lpstr>Specification</vt:lpstr>
      <vt:lpstr>Difference between TMS and WMTS</vt:lpstr>
      <vt:lpstr>The Y coordinate flipped</vt:lpstr>
      <vt:lpstr>ZXY Tile</vt:lpstr>
      <vt:lpstr>Raster tile</vt:lpstr>
      <vt:lpstr>Vector Tile</vt:lpstr>
      <vt:lpstr>Vector Tile example – Multilingual</vt:lpstr>
      <vt:lpstr>Vector Tile example – Ordnance Survey</vt:lpstr>
      <vt:lpstr>Mapbox Vector Tile</vt:lpstr>
      <vt:lpstr>Mapbox GL ecosystem and Style Specification</vt:lpstr>
      <vt:lpstr>Maputnik</vt:lpstr>
      <vt:lpstr>Client</vt:lpstr>
      <vt:lpstr>Introduction of software and data</vt:lpstr>
      <vt:lpstr>Requirements</vt:lpstr>
      <vt:lpstr>Software</vt:lpstr>
      <vt:lpstr>Global map - introduction</vt:lpstr>
      <vt:lpstr>Global map - archives</vt:lpstr>
      <vt:lpstr>Global map - formats</vt:lpstr>
      <vt:lpstr>Global map - versions</vt:lpstr>
      <vt:lpstr>Vector Processing 1</vt:lpstr>
      <vt:lpstr>Vector Processing 2</vt:lpstr>
      <vt:lpstr>Demo with `inazo`</vt:lpstr>
      <vt:lpstr>First step</vt:lpstr>
      <vt:lpstr>Install Docker desktop for Windows</vt:lpstr>
      <vt:lpstr>Pull inazo</vt:lpstr>
      <vt:lpstr>Run docker container</vt:lpstr>
      <vt:lpstr>`inazo-produce`</vt:lpstr>
      <vt:lpstr>`inazo-host`</vt:lpstr>
      <vt:lpstr>Result</vt:lpstr>
      <vt:lpstr>What we do?</vt:lpstr>
      <vt:lpstr>mbtiles</vt:lpstr>
      <vt:lpstr>Access via internet</vt:lpstr>
      <vt:lpstr>Create vector tile from vector file</vt:lpstr>
      <vt:lpstr>Download Sri Lanka data</vt:lpstr>
      <vt:lpstr>Run docker with –v option.</vt:lpstr>
      <vt:lpstr>Convert Shapefiles to GeoJSON files</vt:lpstr>
      <vt:lpstr>Processing with one line</vt:lpstr>
      <vt:lpstr>Generate Mapbox Vector Tile from GeoJSON.</vt:lpstr>
      <vt:lpstr>Copy mbtiles to inazo-produce</vt:lpstr>
      <vt:lpstr>Create TileJSON</vt:lpstr>
      <vt:lpstr>Sprite image</vt:lpstr>
      <vt:lpstr>Maki</vt:lpstr>
      <vt:lpstr>Create sprite image</vt:lpstr>
      <vt:lpstr>Start `inazo-host` and maputnik</vt:lpstr>
      <vt:lpstr>Setup maputnik - 1</vt:lpstr>
      <vt:lpstr>Setup maputnik - 2</vt:lpstr>
      <vt:lpstr>Setup maputnik - 3</vt:lpstr>
      <vt:lpstr>Layers in Mapbox Style</vt:lpstr>
      <vt:lpstr>Layer - background</vt:lpstr>
      <vt:lpstr>Layer - Fill</vt:lpstr>
      <vt:lpstr>Layer - Line</vt:lpstr>
      <vt:lpstr>Layer - Symbol</vt:lpstr>
      <vt:lpstr>Layer - Raster</vt:lpstr>
      <vt:lpstr> Maputnik UI</vt:lpstr>
      <vt:lpstr>Maputnik workflow</vt:lpstr>
      <vt:lpstr>Add background layer</vt:lpstr>
      <vt:lpstr>Add Fill Layer</vt:lpstr>
      <vt:lpstr>Change color in polbnda layer</vt:lpstr>
      <vt:lpstr>Add Line Layer</vt:lpstr>
      <vt:lpstr>Setup Filter</vt:lpstr>
      <vt:lpstr>Copy Layer</vt:lpstr>
      <vt:lpstr>Setup Line properties</vt:lpstr>
      <vt:lpstr>Zoom function</vt:lpstr>
      <vt:lpstr>Setup Width function.</vt:lpstr>
      <vt:lpstr>Add Symbol layer.</vt:lpstr>
      <vt:lpstr>Setup Icon</vt:lpstr>
      <vt:lpstr>Setup Text - 1</vt:lpstr>
      <vt:lpstr>Setup Text - 2</vt:lpstr>
      <vt:lpstr>Result</vt:lpstr>
      <vt:lpstr>Hosting</vt:lpstr>
      <vt:lpstr>Github pages</vt:lpstr>
      <vt:lpstr>Tileserver GL</vt:lpstr>
      <vt:lpstr>Deploy design.</vt:lpstr>
      <vt:lpstr>Vector tile hosting - SSL</vt:lpstr>
      <vt:lpstr>Overview – nginx and tileserver-gl</vt:lpstr>
      <vt:lpstr>Reverse proxy setting</vt:lpstr>
      <vt:lpstr>Raster tile hosting with tileserver-gl</vt:lpstr>
      <vt:lpstr>The idea</vt:lpstr>
      <vt:lpstr>Other topics</vt:lpstr>
      <vt:lpstr>Raster tiles from raster data.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tiled map using Global map</dc:title>
  <dc:subject/>
  <dc:creator>Taro Matsuzawa</dc:creator>
  <cp:keywords/>
  <dc:description/>
  <cp:lastModifiedBy>松澤 太郎</cp:lastModifiedBy>
  <cp:revision>135</cp:revision>
  <dcterms:created xsi:type="dcterms:W3CDTF">2017-10-09T09:16:27Z</dcterms:created>
  <dcterms:modified xsi:type="dcterms:W3CDTF">2019-09-29T23:15:54Z</dcterms:modified>
  <cp:category/>
</cp:coreProperties>
</file>